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57" r:id="rId6"/>
    <p:sldId id="259" r:id="rId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955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6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155DEB3-21FA-415E-9CC0-BC252D54AF08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4E0805E-5B70-47D5-886C-3398381AE18E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7200" dirty="0" smtClean="0">
                <a:latin typeface="Century Gothic" panose="020B0502020202020204" pitchFamily="34" charset="0"/>
              </a:rPr>
              <a:t>Рапсодія</a:t>
            </a:r>
            <a:endParaRPr lang="ru-RU" sz="7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42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10997"/>
            <a:ext cx="8229600" cy="1028705"/>
          </a:xfrm>
        </p:spPr>
        <p:txBody>
          <a:bodyPr/>
          <a:lstStyle/>
          <a:p>
            <a:pPr marL="109728" indent="0">
              <a:buNone/>
            </a:pPr>
            <a:r>
              <a:rPr lang="ru-RU" dirty="0" err="1"/>
              <a:t>Рапсодія</a:t>
            </a:r>
            <a:r>
              <a:rPr lang="ru-RU" dirty="0"/>
              <a:t> — </a:t>
            </a:r>
            <a:r>
              <a:rPr lang="ru-RU" dirty="0" smtClean="0"/>
              <a:t>камерно-</a:t>
            </a:r>
            <a:r>
              <a:rPr lang="ru-RU" dirty="0" err="1" smtClean="0"/>
              <a:t>інструментальний</a:t>
            </a:r>
            <a:r>
              <a:rPr lang="ru-RU" dirty="0" smtClean="0"/>
              <a:t> </a:t>
            </a:r>
            <a:r>
              <a:rPr lang="ru-RU" dirty="0" err="1"/>
              <a:t>твір</a:t>
            </a:r>
            <a:r>
              <a:rPr lang="ru-RU" dirty="0"/>
              <a:t>, вид </a:t>
            </a:r>
            <a:r>
              <a:rPr lang="ru-RU" dirty="0" err="1"/>
              <a:t>музичної</a:t>
            </a:r>
            <a:r>
              <a:rPr lang="ru-RU" dirty="0"/>
              <a:t> </a:t>
            </a:r>
            <a:r>
              <a:rPr lang="ru-RU" dirty="0" err="1"/>
              <a:t>фантазії</a:t>
            </a:r>
            <a:r>
              <a:rPr lang="ru-RU" dirty="0"/>
              <a:t> на </a:t>
            </a:r>
            <a:r>
              <a:rPr lang="ru-RU" dirty="0" err="1"/>
              <a:t>народні</a:t>
            </a:r>
            <a:r>
              <a:rPr lang="ru-RU" dirty="0"/>
              <a:t> теми.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Що таке рапсодія?</a:t>
            </a:r>
            <a:endParaRPr lang="ru-RU" dirty="0"/>
          </a:p>
        </p:txBody>
      </p:sp>
      <p:pic>
        <p:nvPicPr>
          <p:cNvPr id="1026" name="Picture 2" descr="Українська народна музика | ВКонтак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067693"/>
            <a:ext cx="3003443" cy="300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57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10997"/>
            <a:ext cx="8229600" cy="1748785"/>
          </a:xfrm>
        </p:spPr>
        <p:txBody>
          <a:bodyPr/>
          <a:lstStyle/>
          <a:p>
            <a:pPr marL="109728" indent="0" algn="just">
              <a:buNone/>
            </a:pPr>
            <a:r>
              <a:rPr lang="uk-UA" dirty="0" smtClean="0"/>
              <a:t>Рапсодія виникла ще у Стародавній Греції. Там «рапсодами» називали мандрівних співців, які виконували власні твори на масових зібраннях.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Де і як вона виникла? </a:t>
            </a:r>
            <a:endParaRPr lang="ru-RU" dirty="0"/>
          </a:p>
        </p:txBody>
      </p:sp>
      <p:pic>
        <p:nvPicPr>
          <p:cNvPr id="2050" name="Picture 2" descr="Золотой век» цивилизации :: Древняя Греция :: Ландшафты жизн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87667"/>
            <a:ext cx="3213717" cy="264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2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/>
          </p:cNvSpPr>
          <p:nvPr/>
        </p:nvSpPr>
        <p:spPr>
          <a:xfrm>
            <a:off x="457200" y="627535"/>
            <a:ext cx="8229600" cy="1368152"/>
          </a:xfrm>
          <a:prstGeom prst="rect">
            <a:avLst/>
          </a:prstGeom>
        </p:spPr>
        <p:txBody>
          <a:bodyPr/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just">
              <a:buFont typeface="Wingdings 3"/>
              <a:buNone/>
            </a:pPr>
            <a:r>
              <a:rPr lang="uk-UA" dirty="0" smtClean="0"/>
              <a:t>Сьогодні рапсодія – це не тільки жанр народної музики, а й приклад поєднання етнічних та світських мотивів.</a:t>
            </a:r>
            <a:endParaRPr lang="ru-RU" dirty="0"/>
          </a:p>
        </p:txBody>
      </p:sp>
      <p:pic>
        <p:nvPicPr>
          <p:cNvPr id="3" name="Picture 2" descr="Українська народна музика | ВКонтак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70787"/>
            <a:ext cx="3003443" cy="300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люс 3"/>
          <p:cNvSpPr/>
          <p:nvPr/>
        </p:nvSpPr>
        <p:spPr>
          <a:xfrm>
            <a:off x="3851920" y="2499742"/>
            <a:ext cx="1728192" cy="165618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15 винаходів жінок, без яких ми не уявляємо сучасне життя (фото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22181"/>
            <a:ext cx="3076600" cy="221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88065"/>
            <a:ext cx="2664296" cy="353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4949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Century Gothic" panose="020B0502020202020204" pitchFamily="34" charset="0"/>
              </a:rPr>
              <a:t>Ференц Ліст </a:t>
            </a:r>
            <a:r>
              <a:rPr lang="uk-UA" sz="3600" dirty="0" smtClean="0">
                <a:latin typeface="Century Gothic" panose="020B0502020202020204" pitchFamily="34" charset="0"/>
              </a:rPr>
              <a:t>(</a:t>
            </a:r>
            <a:r>
              <a:rPr lang="uk-UA" sz="3600" dirty="0" smtClean="0"/>
              <a:t>1811—1886). </a:t>
            </a:r>
          </a:p>
          <a:p>
            <a:pPr algn="ctr"/>
            <a:r>
              <a:rPr lang="uk-UA" sz="3600" dirty="0" smtClean="0"/>
              <a:t>Угорська рапсодія №2</a:t>
            </a:r>
            <a:endParaRPr lang="ru-RU" sz="3600" b="1" dirty="0"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08176" y="1563638"/>
            <a:ext cx="60550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 smtClean="0"/>
              <a:t>Угорська</a:t>
            </a:r>
            <a:r>
              <a:rPr lang="ru-RU" sz="1600" dirty="0" smtClean="0"/>
              <a:t> </a:t>
            </a:r>
            <a:r>
              <a:rPr lang="ru-RU" sz="1600" dirty="0" err="1" smtClean="0"/>
              <a:t>рапсодія</a:t>
            </a:r>
            <a:r>
              <a:rPr lang="ru-RU" sz="1600" dirty="0" smtClean="0"/>
              <a:t> № 2 </a:t>
            </a:r>
            <a:r>
              <a:rPr lang="ru-RU" sz="1600" dirty="0" err="1" smtClean="0"/>
              <a:t>Ференца</a:t>
            </a:r>
            <a:r>
              <a:rPr lang="ru-RU" sz="1600" dirty="0" smtClean="0"/>
              <a:t> </a:t>
            </a:r>
            <a:r>
              <a:rPr lang="ru-RU" sz="1600" dirty="0" err="1" smtClean="0"/>
              <a:t>Ліста</a:t>
            </a:r>
            <a:r>
              <a:rPr lang="ru-RU" sz="1600" dirty="0" smtClean="0"/>
              <a:t> </a:t>
            </a:r>
            <a:r>
              <a:rPr lang="ru-RU" sz="1600" dirty="0" err="1" smtClean="0"/>
              <a:t>побудована</a:t>
            </a:r>
            <a:r>
              <a:rPr lang="ru-RU" sz="1600" dirty="0" smtClean="0"/>
              <a:t> у </a:t>
            </a:r>
            <a:r>
              <a:rPr lang="ru-RU" sz="1600" dirty="0" err="1" smtClean="0"/>
              <a:t>вільній</a:t>
            </a:r>
            <a:r>
              <a:rPr lang="ru-RU" sz="1600" dirty="0" smtClean="0"/>
              <a:t> </a:t>
            </a:r>
            <a:r>
              <a:rPr lang="ru-RU" sz="1600" dirty="0" err="1" smtClean="0"/>
              <a:t>двочастинній</a:t>
            </a:r>
            <a:r>
              <a:rPr lang="ru-RU" sz="1600" dirty="0" smtClean="0"/>
              <a:t> </a:t>
            </a:r>
            <a:r>
              <a:rPr lang="ru-RU" sz="1600" dirty="0" err="1" smtClean="0"/>
              <a:t>формі</a:t>
            </a:r>
            <a:r>
              <a:rPr lang="ru-RU" sz="1600" dirty="0" smtClean="0"/>
              <a:t> і </a:t>
            </a:r>
            <a:r>
              <a:rPr lang="ru-RU" sz="1600" dirty="0" err="1" smtClean="0"/>
              <a:t>має</a:t>
            </a:r>
            <a:r>
              <a:rPr lang="ru-RU" sz="1600" dirty="0" smtClean="0"/>
              <a:t> </a:t>
            </a:r>
            <a:r>
              <a:rPr lang="ru-RU" sz="1600" dirty="0" err="1" smtClean="0"/>
              <a:t>кілька</a:t>
            </a:r>
            <a:r>
              <a:rPr lang="ru-RU" sz="1600" dirty="0" smtClean="0"/>
              <a:t> </a:t>
            </a:r>
            <a:r>
              <a:rPr lang="ru-RU" sz="1600" dirty="0" err="1" smtClean="0"/>
              <a:t>епізодів-образів</a:t>
            </a:r>
            <a:r>
              <a:rPr lang="ru-RU" sz="1600" dirty="0" smtClean="0"/>
              <a:t>, </a:t>
            </a:r>
            <a:r>
              <a:rPr lang="ru-RU" sz="1600" dirty="0" err="1" smtClean="0"/>
              <a:t>відповідно</a:t>
            </a:r>
            <a:r>
              <a:rPr lang="ru-RU" sz="1600" dirty="0" smtClean="0"/>
              <a:t> до </a:t>
            </a:r>
            <a:r>
              <a:rPr lang="ru-RU" sz="1600" dirty="0" err="1" smtClean="0"/>
              <a:t>кількості</a:t>
            </a:r>
            <a:r>
              <a:rPr lang="ru-RU" sz="1600" dirty="0" smtClean="0"/>
              <a:t> </a:t>
            </a:r>
            <a:r>
              <a:rPr lang="ru-RU" sz="1600" dirty="0" err="1" smtClean="0"/>
              <a:t>використаних</a:t>
            </a:r>
            <a:r>
              <a:rPr lang="ru-RU" sz="1600" dirty="0" smtClean="0"/>
              <a:t> </a:t>
            </a:r>
            <a:r>
              <a:rPr lang="ru-RU" sz="1600" dirty="0" err="1" smtClean="0"/>
              <a:t>народних</a:t>
            </a:r>
            <a:r>
              <a:rPr lang="ru-RU" sz="1600" dirty="0" smtClean="0"/>
              <a:t> тем — </a:t>
            </a:r>
            <a:r>
              <a:rPr lang="ru-RU" sz="1600" dirty="0" err="1" smtClean="0"/>
              <a:t>пісенних</a:t>
            </a:r>
            <a:r>
              <a:rPr lang="ru-RU" sz="1600" dirty="0" smtClean="0"/>
              <a:t> і </a:t>
            </a:r>
            <a:r>
              <a:rPr lang="ru-RU" sz="1600" dirty="0" err="1" smtClean="0"/>
              <a:t>танцювальних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Перший </a:t>
            </a:r>
            <a:r>
              <a:rPr lang="ru-RU" sz="1600" dirty="0" err="1" smtClean="0"/>
              <a:t>епізод</a:t>
            </a:r>
            <a:r>
              <a:rPr lang="ru-RU" sz="1600" dirty="0" smtClean="0"/>
              <a:t> — </a:t>
            </a:r>
            <a:r>
              <a:rPr lang="ru-RU" sz="1600" dirty="0" err="1" smtClean="0"/>
              <a:t>повільний</a:t>
            </a:r>
            <a:r>
              <a:rPr lang="ru-RU" sz="1600" dirty="0" smtClean="0"/>
              <a:t> </a:t>
            </a:r>
            <a:r>
              <a:rPr lang="ru-RU" sz="1600" dirty="0" err="1" smtClean="0"/>
              <a:t>вступ-роздум</a:t>
            </a:r>
            <a:r>
              <a:rPr lang="ru-RU" sz="1600" dirty="0" smtClean="0"/>
              <a:t> в </a:t>
            </a:r>
            <a:r>
              <a:rPr lang="ru-RU" sz="1600" dirty="0" err="1" smtClean="0"/>
              <a:t>епічному</a:t>
            </a:r>
            <a:r>
              <a:rPr lang="ru-RU" sz="1600" dirty="0" smtClean="0"/>
              <a:t> </a:t>
            </a:r>
            <a:r>
              <a:rPr lang="ru-RU" sz="1600" dirty="0" err="1" smtClean="0"/>
              <a:t>стилі</a:t>
            </a:r>
            <a:r>
              <a:rPr lang="ru-RU" sz="1600" dirty="0" smtClean="0"/>
              <a:t> — вводить </a:t>
            </a:r>
            <a:r>
              <a:rPr lang="ru-RU" sz="1600" dirty="0" err="1" smtClean="0"/>
              <a:t>слухачів</a:t>
            </a:r>
            <a:r>
              <a:rPr lang="ru-RU" sz="1600" dirty="0" smtClean="0"/>
              <a:t> у </a:t>
            </a:r>
            <a:r>
              <a:rPr lang="ru-RU" sz="1600" dirty="0" err="1" smtClean="0"/>
              <a:t>світ</a:t>
            </a:r>
            <a:r>
              <a:rPr lang="ru-RU" sz="1600" dirty="0" smtClean="0"/>
              <a:t> </a:t>
            </a:r>
            <a:r>
              <a:rPr lang="ru-RU" sz="1600" dirty="0" err="1" smtClean="0"/>
              <a:t>яскравих</a:t>
            </a:r>
            <a:r>
              <a:rPr lang="ru-RU" sz="1600" dirty="0" smtClean="0"/>
              <a:t>, </a:t>
            </a:r>
            <a:r>
              <a:rPr lang="ru-RU" sz="1600" dirty="0" err="1" smtClean="0"/>
              <a:t>різнобарвних</a:t>
            </a:r>
            <a:r>
              <a:rPr lang="ru-RU" sz="1600" dirty="0" smtClean="0"/>
              <a:t> картин народного </a:t>
            </a:r>
            <a:r>
              <a:rPr lang="ru-RU" sz="1600" dirty="0" err="1" smtClean="0"/>
              <a:t>життя</a:t>
            </a:r>
            <a:r>
              <a:rPr lang="ru-RU" sz="1600" dirty="0" smtClean="0"/>
              <a:t> і </a:t>
            </a:r>
            <a:r>
              <a:rPr lang="ru-RU" sz="1600" dirty="0" err="1" smtClean="0"/>
              <a:t>змальовує</a:t>
            </a:r>
            <a:r>
              <a:rPr lang="ru-RU" sz="1600" dirty="0" smtClean="0"/>
              <a:t> образ народного </a:t>
            </a:r>
            <a:r>
              <a:rPr lang="ru-RU" sz="1600" dirty="0" err="1" smtClean="0"/>
              <a:t>співця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err="1" smtClean="0"/>
              <a:t>Другий</a:t>
            </a:r>
            <a:r>
              <a:rPr lang="ru-RU" sz="1600" dirty="0" smtClean="0"/>
              <a:t> образ — </a:t>
            </a:r>
            <a:r>
              <a:rPr lang="ru-RU" sz="1600" dirty="0" err="1" smtClean="0"/>
              <a:t>пісенний</a:t>
            </a:r>
            <a:r>
              <a:rPr lang="ru-RU" sz="1600" dirty="0" smtClean="0"/>
              <a:t>, </a:t>
            </a:r>
            <a:r>
              <a:rPr lang="ru-RU" sz="1600" dirty="0" err="1" smtClean="0"/>
              <a:t>хоча</a:t>
            </a:r>
            <a:r>
              <a:rPr lang="ru-RU" sz="1600" dirty="0" smtClean="0"/>
              <a:t> </a:t>
            </a:r>
            <a:r>
              <a:rPr lang="ru-RU" sz="1600" dirty="0" err="1" smtClean="0"/>
              <a:t>супровід</a:t>
            </a:r>
            <a:r>
              <a:rPr lang="ru-RU" sz="1600" dirty="0" smtClean="0"/>
              <a:t> </a:t>
            </a:r>
            <a:r>
              <a:rPr lang="ru-RU" sz="1600" dirty="0" err="1" smtClean="0"/>
              <a:t>надає</a:t>
            </a:r>
            <a:r>
              <a:rPr lang="ru-RU" sz="1600" dirty="0" smtClean="0"/>
              <a:t> </a:t>
            </a:r>
            <a:r>
              <a:rPr lang="ru-RU" sz="1600" dirty="0" err="1" smtClean="0"/>
              <a:t>йому</a:t>
            </a:r>
            <a:r>
              <a:rPr lang="ru-RU" sz="1600" dirty="0" smtClean="0"/>
              <a:t> рис </a:t>
            </a:r>
            <a:r>
              <a:rPr lang="ru-RU" sz="1600" dirty="0" err="1" smtClean="0"/>
              <a:t>танцювальності</a:t>
            </a:r>
            <a:r>
              <a:rPr lang="ru-RU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39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Угорська рапсодія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608" y="0"/>
            <a:ext cx="6984775" cy="51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3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3208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</TotalTime>
  <Words>138</Words>
  <Application>Microsoft Office PowerPoint</Application>
  <PresentationFormat>Екран (16:9)</PresentationFormat>
  <Paragraphs>11</Paragraphs>
  <Slides>6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2" baseType="lpstr">
      <vt:lpstr>Century Gothic</vt:lpstr>
      <vt:lpstr>Lucida Sans Unicode</vt:lpstr>
      <vt:lpstr>Verdana</vt:lpstr>
      <vt:lpstr>Wingdings 2</vt:lpstr>
      <vt:lpstr>Wingdings 3</vt:lpstr>
      <vt:lpstr>Открытая</vt:lpstr>
      <vt:lpstr>Рапсодія</vt:lpstr>
      <vt:lpstr>Що таке рапсодія?</vt:lpstr>
      <vt:lpstr>Де і як вона виникла? 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Рапсодія</dc:title>
  <dc:creator>Win7</dc:creator>
  <cp:lastModifiedBy>User</cp:lastModifiedBy>
  <cp:revision>5</cp:revision>
  <dcterms:created xsi:type="dcterms:W3CDTF">2020-02-15T12:38:05Z</dcterms:created>
  <dcterms:modified xsi:type="dcterms:W3CDTF">2022-02-02T13:13:47Z</dcterms:modified>
</cp:coreProperties>
</file>