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81" r:id="rId4"/>
    <p:sldId id="275" r:id="rId5"/>
    <p:sldId id="273" r:id="rId6"/>
    <p:sldId id="282" r:id="rId7"/>
    <p:sldId id="268" r:id="rId8"/>
    <p:sldId id="258" r:id="rId9"/>
    <p:sldId id="279" r:id="rId10"/>
    <p:sldId id="28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8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" Target="slide4.xml"/><Relationship Id="rId7" Type="http://schemas.openxmlformats.org/officeDocument/2006/relationships/image" Target="../media/image9.jp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6.xml"/><Relationship Id="rId4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2284048"/>
            <a:ext cx="7851648" cy="1828800"/>
          </a:xfrm>
        </p:spPr>
        <p:txBody>
          <a:bodyPr/>
          <a:lstStyle/>
          <a:p>
            <a:pPr algn="ctr"/>
            <a:r>
              <a:rPr lang="ru-RU" dirty="0" err="1" smtClean="0">
                <a:solidFill>
                  <a:srgbClr val="FFFF00"/>
                </a:solidFill>
              </a:rPr>
              <a:t>Україна</a:t>
            </a:r>
            <a:r>
              <a:rPr lang="ru-RU" dirty="0" smtClean="0">
                <a:solidFill>
                  <a:srgbClr val="FFFF00"/>
                </a:solidFill>
              </a:rPr>
              <a:t> - </a:t>
            </a:r>
            <a:r>
              <a:rPr lang="ru-RU" dirty="0" err="1">
                <a:solidFill>
                  <a:srgbClr val="FFFF00"/>
                </a:solidFill>
              </a:rPr>
              <a:t>пам'ятки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культури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456584" cy="1842120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rgbClr val="00B0F0"/>
                </a:solidFill>
              </a:rPr>
              <a:t>.</a:t>
            </a:r>
            <a:r>
              <a:rPr lang="uk-UA" dirty="0" smtClean="0"/>
              <a:t>.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307" l="0" r="996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83" y="3284984"/>
            <a:ext cx="4683013" cy="3168351"/>
          </a:xfrm>
          <a:prstGeom prst="rect">
            <a:avLst/>
          </a:prstGeom>
        </p:spPr>
      </p:pic>
      <p:pic>
        <p:nvPicPr>
          <p:cNvPr id="5" name="Katya Buzhins'ka - 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H="1">
            <a:off x="35495" y="2348880"/>
            <a:ext cx="360040" cy="3600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89633"/>
            <a:ext cx="2251860" cy="2139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849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6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15"/>
          <p:cNvSpPr>
            <a:spLocks noGrp="1"/>
          </p:cNvSpPr>
          <p:nvPr>
            <p:ph type="body" idx="2"/>
          </p:nvPr>
        </p:nvSpPr>
        <p:spPr>
          <a:xfrm>
            <a:off x="755576" y="836712"/>
            <a:ext cx="7776864" cy="424847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uk-UA" sz="2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Українські пам'ятки в своїй більшості передають особливості декількох культурно-історичних епох. Від часів первіснообщинного устрою дійшли унікальні залишки помешкань з кісток, петрогліфи Кам'яної могили, якнайдавніші кам'яні скульптури; від культури скіфів і сарматів - численні кургани і городища. </a:t>
            </a:r>
          </a:p>
          <a:p>
            <a:pPr algn="just"/>
            <a:r>
              <a:rPr lang="uk-UA" sz="2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 півострові Крим залишилися руїни грецьких поселень, будови ханського періоду. Староруська культура знайшла віддзеркалення у видатних архітектурних пам'ятниках Києва і Чернігова. Острів Хортиця - колиска козацької героїки. Київська фортеця є найбільшим земляним укріпленням у світі. </a:t>
            </a:r>
          </a:p>
          <a:p>
            <a:pPr algn="just"/>
            <a:r>
              <a:rPr lang="uk-UA" sz="2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Українська земля зберегла понад 2-х тис. визначних пам'яток. Серед них культових споруд - понад 1 тис., оборонної - понад 160, цивільної - близько 400, садово-паркової близько 15. На жаль, більшість з них з кожним роком приходять у занепад.</a:t>
            </a:r>
          </a:p>
          <a:p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509120"/>
            <a:ext cx="3204393" cy="216451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487433"/>
            <a:ext cx="3148856" cy="2186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24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59832" y="692696"/>
            <a:ext cx="3096344" cy="1070992"/>
          </a:xfrm>
        </p:spPr>
        <p:txBody>
          <a:bodyPr>
            <a:normAutofit/>
          </a:bodyPr>
          <a:lstStyle/>
          <a:p>
            <a:r>
              <a:rPr lang="uk-UA" dirty="0" smtClean="0"/>
              <a:t>Пам’ятки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419872" y="1823132"/>
            <a:ext cx="3888432" cy="3672408"/>
          </a:xfrm>
        </p:spPr>
        <p:txBody>
          <a:bodyPr/>
          <a:lstStyle/>
          <a:p>
            <a:r>
              <a:rPr lang="ru-RU" dirty="0" err="1" smtClean="0">
                <a:solidFill>
                  <a:srgbClr val="FF0000"/>
                </a:solidFill>
                <a:hlinkClick r:id="rId3" action="ppaction://hlinksldjump"/>
              </a:rPr>
              <a:t>Храми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err="1" smtClean="0">
                <a:solidFill>
                  <a:srgbClr val="FF0000"/>
                </a:solidFill>
                <a:hlinkClick r:id="rId4" action="ppaction://hlinksldjump"/>
              </a:rPr>
              <a:t>Палаци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err="1" smtClean="0">
                <a:solidFill>
                  <a:srgbClr val="FF0000"/>
                </a:solidFill>
                <a:hlinkClick r:id="" action="ppaction://noaction"/>
              </a:rPr>
              <a:t>Музеї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err="1" smtClean="0">
                <a:solidFill>
                  <a:srgbClr val="FF0000"/>
                </a:solidFill>
                <a:hlinkClick r:id="" action="ppaction://noaction"/>
              </a:rPr>
              <a:t>Театри</a:t>
            </a:r>
            <a:r>
              <a:rPr lang="ru-RU" dirty="0" smtClean="0">
                <a:solidFill>
                  <a:srgbClr val="FF0000"/>
                </a:solidFill>
                <a:hlinkClick r:id="" action="ppaction://noaction"/>
              </a:rPr>
              <a:t> та опери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err="1" smtClean="0">
                <a:solidFill>
                  <a:srgbClr val="FF0000"/>
                </a:solidFill>
                <a:hlinkClick r:id="rId3" action="ppaction://hlinksldjump"/>
              </a:rPr>
              <a:t>Фортеці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err="1">
                <a:solidFill>
                  <a:srgbClr val="FF0000"/>
                </a:solidFill>
                <a:hlinkClick r:id="rId5" action="ppaction://hlinksldjump"/>
              </a:rPr>
              <a:t>П</a:t>
            </a:r>
            <a:r>
              <a:rPr lang="ru-RU" dirty="0" err="1" smtClean="0">
                <a:solidFill>
                  <a:srgbClr val="FF0000"/>
                </a:solidFill>
                <a:hlinkClick r:id="rId5" action="ppaction://hlinksldjump"/>
              </a:rPr>
              <a:t>ам'ятники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err="1" smtClean="0">
                <a:solidFill>
                  <a:srgbClr val="FF0000"/>
                </a:solidFill>
                <a:hlinkClick r:id="rId6" action="ppaction://hlinksldjump"/>
              </a:rPr>
              <a:t>Архітектура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44" y="2852936"/>
            <a:ext cx="2778861" cy="19313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088994"/>
            <a:ext cx="2639955" cy="197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70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283152" cy="1010376"/>
          </a:xfrm>
        </p:spPr>
        <p:txBody>
          <a:bodyPr>
            <a:normAutofit/>
          </a:bodyPr>
          <a:lstStyle/>
          <a:p>
            <a:pPr algn="r"/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Кам'янецька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фортеця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Кам'янець-Подільський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00808"/>
            <a:ext cx="4038600" cy="2275078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28800"/>
            <a:ext cx="4100264" cy="47261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місто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називають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квіткою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камені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І не дивно.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Побудований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півострові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площею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всього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121 га в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долині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річки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Смотрич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каньйоном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40-60 м в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глибину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з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висоти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пташиного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польоту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нагадує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маленьке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кам'яне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диво на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скелі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Правда,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сьогодні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дивлячись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однотонні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вулички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будівлі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таким же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одноманітним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населенням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важко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повірити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колись тут, у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прикордонному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форпості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декількох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держав,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відбувалися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бурхливі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події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важко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уявити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мультикультурне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обличчя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поки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почуєш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голос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історії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стінах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руїн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не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побачиш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кольорове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минуле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сірому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камені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149080"/>
            <a:ext cx="4007924" cy="225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0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355160" cy="794352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/>
              <a:t>Золоті</a:t>
            </a:r>
            <a:r>
              <a:rPr lang="ru-RU" sz="2800" dirty="0"/>
              <a:t> ворота </a:t>
            </a:r>
            <a:r>
              <a:rPr lang="ru-RU" sz="2800" dirty="0" err="1"/>
              <a:t>Києва</a:t>
            </a:r>
            <a:endParaRPr lang="ru-RU" sz="2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11960" y="1340768"/>
            <a:ext cx="4824536" cy="50719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Золоті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ворота є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пам'ятником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оборонного зодчества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Києва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один з тих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пам'ятників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є символом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епохи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Київської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Русі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першої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слов'янської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держави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теж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пам'ятник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зразком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древньої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архітектури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оборонної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техніки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зберігся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сьогоднішніх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Київські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Золоті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ворота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зведені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1164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часів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правління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Ярослава Мудрого. Вони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частиною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фортифікаційних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укріплень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Києва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майже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відрізнялися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сторожових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воріт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Безліч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разів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вороги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Києва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намагалися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взяти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місто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штурмом через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Золоті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ворота, але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жоден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штурму не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успішним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84784"/>
            <a:ext cx="3384376" cy="2592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789040"/>
            <a:ext cx="3744416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764810" y="6412686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0000"/>
                </a:solidFill>
                <a:hlinkClick r:id="rId4" action="ppaction://hlinksldjump"/>
              </a:rPr>
              <a:t>Пам’ятки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61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30000">
              <a:srgbClr val="66008F"/>
            </a:gs>
            <a:gs pos="100000">
              <a:srgbClr val="BA0066"/>
            </a:gs>
            <a:gs pos="100000">
              <a:srgbClr val="FF0000"/>
            </a:gs>
            <a:gs pos="100000">
              <a:srgbClr val="FF82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err="1">
                <a:solidFill>
                  <a:srgbClr val="FFFF00"/>
                </a:solidFill>
              </a:rPr>
              <a:t>Пам'ятник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засновникам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Києва</a:t>
            </a:r>
            <a:r>
              <a:rPr lang="ru-RU" sz="2800" dirty="0">
                <a:solidFill>
                  <a:srgbClr val="FFFF00"/>
                </a:solidFill>
              </a:rPr>
              <a:t> - Кию, Щеку, Хориву та </a:t>
            </a:r>
            <a:r>
              <a:rPr lang="ru-RU" sz="2800" dirty="0" err="1">
                <a:solidFill>
                  <a:srgbClr val="FFFF00"/>
                </a:solidFill>
              </a:rPr>
              <a:t>їхній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сестрі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Либідь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920084"/>
            <a:ext cx="4392488" cy="45332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Чотирифігурна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композиція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кованої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міді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відтворює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повний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зріст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легендарних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засновників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міста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братів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Кия, Щека, Хорива та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їхню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сестру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Либідь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ніби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пливуть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пласкому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човні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піднятому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гранітний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п’єдестал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трьох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стилізованих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хвиль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в свою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чергу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розміщені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червоному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гранітному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стилобаті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прямокутної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988840"/>
            <a:ext cx="2962672" cy="2383305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680" y="3894114"/>
            <a:ext cx="3869752" cy="258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52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908720"/>
            <a:ext cx="6912768" cy="566936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>
                <a:solidFill>
                  <a:srgbClr val="FFFF00"/>
                </a:solidFill>
              </a:rPr>
              <a:t>Пам'ятник</a:t>
            </a:r>
            <a:r>
              <a:rPr lang="ru-RU" sz="2800" dirty="0">
                <a:solidFill>
                  <a:srgbClr val="FFFF00"/>
                </a:solidFill>
              </a:rPr>
              <a:t> Богдану </a:t>
            </a:r>
            <a:r>
              <a:rPr lang="ru-RU" sz="2800" dirty="0" err="1">
                <a:solidFill>
                  <a:srgbClr val="FFFF00"/>
                </a:solidFill>
              </a:rPr>
              <a:t>Хмельницькому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28800"/>
            <a:ext cx="4038600" cy="2275078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Монумент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гетьману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стоїть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одній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найважливіших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найстаріших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площ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Києва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Софійській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Великий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полководець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борець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 турками і поляками,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пришпорюють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коня і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пильно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дивиться в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далечінь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поблизу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ворога,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треба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навчити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уму-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розуму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пам'ятника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придумав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відомий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російський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скульптор Михайло Микешин, а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гроші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 статую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збирали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доброчинної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передплати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Фінансів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однак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вистачило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тому саму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постать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героя на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коні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відлили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а от постаменту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довелося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чекати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І весь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час скульптура сиротливо стояла в одному з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київських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дворів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005064"/>
            <a:ext cx="3834746" cy="21602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544" y="6237312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0000"/>
                </a:solidFill>
                <a:hlinkClick r:id="rId4" action="ppaction://hlinksldjump"/>
              </a:rPr>
              <a:t>Пам’ятки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3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116632"/>
            <a:ext cx="2743200" cy="1162050"/>
          </a:xfrm>
        </p:spPr>
        <p:txBody>
          <a:bodyPr/>
          <a:lstStyle/>
          <a:p>
            <a:r>
              <a:rPr lang="ru-RU" dirty="0" err="1"/>
              <a:t>Андріївський</a:t>
            </a:r>
            <a:r>
              <a:rPr lang="ru-RU" dirty="0"/>
              <a:t> </a:t>
            </a:r>
            <a:r>
              <a:rPr lang="ru-RU" dirty="0" err="1"/>
              <a:t>узвіз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95536" y="1340768"/>
            <a:ext cx="3672408" cy="4968552"/>
          </a:xfrm>
        </p:spPr>
        <p:txBody>
          <a:bodyPr>
            <a:noAutofit/>
          </a:bodyPr>
          <a:lstStyle/>
          <a:p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Вулиця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-музей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Андріївський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узвіз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— одна з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головних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визначних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пам'яток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Києва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Тут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театри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художні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галереї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майстерні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Андріївському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узвозі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жило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діячів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науки.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Уздовж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вулиці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ведеться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торгівля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сувенірами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предметами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мистецтва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антикваріатом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Свою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назву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вулиця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отримала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Андріївській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церкві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побудованій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середині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18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століття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верхній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частині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056" y="1340768"/>
            <a:ext cx="3901944" cy="2664296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591018"/>
            <a:ext cx="4104456" cy="307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8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0000"/>
                <a:satMod val="400000"/>
              </a:schemeClr>
            </a:gs>
            <a:gs pos="0">
              <a:schemeClr val="bg2">
                <a:lumMod val="40000"/>
                <a:lumOff val="6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>
          <a:xfrm>
            <a:off x="323528" y="1916833"/>
            <a:ext cx="8568952" cy="35528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Все це – визначні пам’ятки української культури. Їх історія складна і багатостраждальна. Чимало вони побачили на своєму віці, але їм вдалося дійти до нас і свідчити про те вміння, якими володіли колишні зодчі нашої держави. Окрім архітектурних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цікавостей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вони багаті на історичні події, але головне, що притаманне їм усім – це наявність яскравої індивідуалістичної риси, яка була характерна усім релігійним будовам українських земель. Це свідчить про своєрідність і самобутність української культури, творчого пошуку. Воістину Україна багата на славних майстрів!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914994"/>
            <a:ext cx="3821351" cy="2031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88640"/>
            <a:ext cx="2448272" cy="1838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239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2204864"/>
            <a:ext cx="7632848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uk-UA" sz="8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Дякую за увагу</a:t>
            </a:r>
            <a:endParaRPr lang="ru-RU" sz="8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24328" y="6021288"/>
            <a:ext cx="1170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>
                <a:solidFill>
                  <a:srgbClr val="FF0000"/>
                </a:solidFill>
                <a:hlinkClick r:id="rId3" action="ppaction://hlinksldjump"/>
              </a:rPr>
              <a:t>Пам’ятки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82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462</TotalTime>
  <Words>666</Words>
  <Application>Microsoft Office PowerPoint</Application>
  <PresentationFormat>Экран (4:3)</PresentationFormat>
  <Paragraphs>29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Calibri</vt:lpstr>
      <vt:lpstr>Constantia</vt:lpstr>
      <vt:lpstr>Times New Roman</vt:lpstr>
      <vt:lpstr>Wingdings 2</vt:lpstr>
      <vt:lpstr>Поток</vt:lpstr>
      <vt:lpstr>Україна - пам'ятки культури</vt:lpstr>
      <vt:lpstr>Презентация PowerPoint</vt:lpstr>
      <vt:lpstr>Пам’ятки</vt:lpstr>
      <vt:lpstr>Кам'янецька фортеця, Кам'янець-Подільський</vt:lpstr>
      <vt:lpstr>Золоті ворота Києва</vt:lpstr>
      <vt:lpstr>Пам'ятник засновникам Києва - Кию, Щеку, Хориву та їхній сестрі Либідь</vt:lpstr>
      <vt:lpstr>Пам'ятник Богдану Хмельницькому</vt:lpstr>
      <vt:lpstr>Андріївський узвіз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Україна - пам'ятки культури</dc:title>
  <dc:creator>Аня</dc:creator>
  <cp:lastModifiedBy>Рома</cp:lastModifiedBy>
  <cp:revision>48</cp:revision>
  <dcterms:created xsi:type="dcterms:W3CDTF">2013-06-04T18:44:41Z</dcterms:created>
  <dcterms:modified xsi:type="dcterms:W3CDTF">2022-04-05T18:53:53Z</dcterms:modified>
</cp:coreProperties>
</file>