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4" r:id="rId16"/>
    <p:sldId id="271" r:id="rId17"/>
    <p:sldId id="26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1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 advTm="1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1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1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1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DF30906-5D41-4572-B1D1-FFDEF85150E3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38F79F3-B7B6-414C-B728-A4B9D4CFE3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1700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 smtClean="0"/>
              <a:t>Підземні води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. </a:t>
            </a:r>
            <a:endParaRPr lang="ru-RU" dirty="0"/>
          </a:p>
        </p:txBody>
      </p:sp>
      <p:pic>
        <p:nvPicPr>
          <p:cNvPr id="1026" name="Picture 2" descr="C:\Users\User\Desktop\CiadMNvjvUZo2M29MzuCc7fZ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8640"/>
            <a:ext cx="4392488" cy="247836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525963"/>
          </a:xfrm>
        </p:spPr>
        <p:txBody>
          <a:bodyPr/>
          <a:lstStyle/>
          <a:p>
            <a:pPr algn="just"/>
            <a:r>
              <a:rPr lang="uk-UA" dirty="0" smtClean="0"/>
              <a:t>ознайомити з новими поняттями, термінами;</a:t>
            </a:r>
          </a:p>
          <a:p>
            <a:pPr algn="just"/>
            <a:r>
              <a:rPr lang="uk-UA" dirty="0" smtClean="0"/>
              <a:t>проаналізувати на основі схем та за текстом підручника, причини утворення підземних вод;</a:t>
            </a:r>
          </a:p>
          <a:p>
            <a:pPr algn="just"/>
            <a:r>
              <a:rPr lang="uk-UA" dirty="0" smtClean="0"/>
              <a:t>ознайомити із поділом (класифікацією)  підземних вод;</a:t>
            </a:r>
          </a:p>
          <a:p>
            <a:pPr algn="just"/>
            <a:r>
              <a:rPr lang="uk-UA" dirty="0" smtClean="0"/>
              <a:t>схарактеризувати  основні особливості різних  шарів підземних вод;</a:t>
            </a:r>
          </a:p>
          <a:p>
            <a:pPr algn="just"/>
            <a:r>
              <a:rPr lang="uk-UA" dirty="0" smtClean="0"/>
              <a:t>звернути  увагу на проблему забруднення підземних вод.</a:t>
            </a:r>
          </a:p>
          <a:p>
            <a:pPr algn="just"/>
            <a:endParaRPr lang="uk-UA" dirty="0" smtClean="0"/>
          </a:p>
          <a:p>
            <a:pPr algn="just"/>
            <a:endParaRPr lang="uk-UA" dirty="0" smtClean="0"/>
          </a:p>
          <a:p>
            <a:pPr algn="just"/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Мета уроку:</a:t>
            </a:r>
            <a:endParaRPr lang="ru-RU" dirty="0"/>
          </a:p>
        </p:txBody>
      </p:sp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Визначення підземних вод</a:t>
            </a:r>
            <a:endParaRPr lang="ru-RU" dirty="0"/>
          </a:p>
        </p:txBody>
      </p:sp>
      <p:pic>
        <p:nvPicPr>
          <p:cNvPr id="2050" name="Picture 2" descr="C:\Users\User\Desktop\d57bae7f79291395f334a5f2437833fc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Умови утворення підземних вод</a:t>
            </a:r>
            <a:br>
              <a:rPr lang="uk-UA" dirty="0" smtClean="0"/>
            </a:br>
            <a:r>
              <a:rPr lang="uk-UA" dirty="0" smtClean="0"/>
              <a:t>(схема кругообігу води на Землі)</a:t>
            </a:r>
            <a:endParaRPr lang="ru-RU" dirty="0"/>
          </a:p>
        </p:txBody>
      </p:sp>
      <p:pic>
        <p:nvPicPr>
          <p:cNvPr id="3074" name="Picture 2" descr="C:\Users\User\Desktop\image367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352928" cy="468052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Умови утворення підземних вод</a:t>
            </a:r>
            <a:endParaRPr lang="ru-RU" dirty="0"/>
          </a:p>
        </p:txBody>
      </p:sp>
      <p:pic>
        <p:nvPicPr>
          <p:cNvPr id="4098" name="Picture 2" descr="C:\Users\User\Desktop\21817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7992888" cy="4392488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unnam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88640"/>
            <a:ext cx="3888432" cy="6480720"/>
          </a:xfrm>
          <a:prstGeom prst="rect">
            <a:avLst/>
          </a:prstGeom>
          <a:noFill/>
        </p:spPr>
      </p:pic>
      <p:pic>
        <p:nvPicPr>
          <p:cNvPr id="6147" name="Picture 3" descr="C:\Users\User\Desktop\Pidzemni-vod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1256"/>
            <a:ext cx="5004048" cy="6696744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dirty="0" smtClean="0"/>
              <a:t>використовуючи схеми, подані вище - дайте відповіді на питання:</a:t>
            </a:r>
          </a:p>
          <a:p>
            <a:pPr algn="just"/>
            <a:r>
              <a:rPr lang="uk-UA" dirty="0" smtClean="0"/>
              <a:t>1.Які причини та процеси впливають на  утворення підземних вод (схема кругообігу води на Землі)?</a:t>
            </a:r>
          </a:p>
          <a:p>
            <a:pPr algn="just"/>
            <a:r>
              <a:rPr lang="uk-UA" dirty="0" smtClean="0"/>
              <a:t>2. Опишіть схему утворення підземних вод (схема без назв).</a:t>
            </a:r>
          </a:p>
          <a:p>
            <a:pPr algn="just"/>
            <a:r>
              <a:rPr lang="uk-UA" dirty="0" smtClean="0"/>
              <a:t>3. Назвіть приклади гірських порід (за схемою) по проникності, а також загальні назви порід, які пропускають води на глибину, а які затримують?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/>
              <a:t>Робота зі схемами </a:t>
            </a:r>
            <a:br>
              <a:rPr lang="uk-UA" sz="3600" dirty="0" smtClean="0"/>
            </a:br>
            <a:r>
              <a:rPr lang="uk-UA" sz="3600" dirty="0" err="1" smtClean="0"/>
              <a:t>“утворення</a:t>
            </a:r>
            <a:r>
              <a:rPr lang="uk-UA" sz="3600" dirty="0" smtClean="0"/>
              <a:t> підземних </a:t>
            </a:r>
            <a:r>
              <a:rPr lang="uk-UA" sz="3600" dirty="0" err="1" smtClean="0"/>
              <a:t>вод”</a:t>
            </a:r>
            <a:endParaRPr lang="ru-RU" sz="3600" dirty="0"/>
          </a:p>
        </p:txBody>
      </p:sp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481328"/>
            <a:ext cx="8507288" cy="4525963"/>
          </a:xfrm>
        </p:spPr>
        <p:txBody>
          <a:bodyPr/>
          <a:lstStyle/>
          <a:p>
            <a:pPr algn="just"/>
            <a:r>
              <a:rPr lang="uk-UA" dirty="0" smtClean="0"/>
              <a:t>за с. 189-190 (</a:t>
            </a:r>
            <a:r>
              <a:rPr lang="uk-UA" dirty="0" err="1" smtClean="0"/>
              <a:t>Гільберг</a:t>
            </a:r>
            <a:r>
              <a:rPr lang="uk-UA" dirty="0" smtClean="0"/>
              <a:t> Т.Г., Паламарчук Л.Б. Географія. Київ:Грамота, 2014) підручника запишіть:</a:t>
            </a:r>
          </a:p>
          <a:p>
            <a:pPr algn="just"/>
            <a:r>
              <a:rPr lang="uk-UA" dirty="0" smtClean="0"/>
              <a:t>4.шляхи проникнення вод вглиб земної кори;</a:t>
            </a:r>
          </a:p>
          <a:p>
            <a:pPr algn="just"/>
            <a:r>
              <a:rPr lang="uk-UA" dirty="0" smtClean="0"/>
              <a:t>5.приклади водопроникних та </a:t>
            </a:r>
            <a:r>
              <a:rPr lang="uk-UA" dirty="0" err="1" smtClean="0"/>
              <a:t>водонепро-никних</a:t>
            </a:r>
            <a:r>
              <a:rPr lang="uk-UA" dirty="0" smtClean="0"/>
              <a:t> порід;</a:t>
            </a:r>
          </a:p>
          <a:p>
            <a:pPr algn="just"/>
            <a:r>
              <a:rPr lang="uk-UA" dirty="0" smtClean="0"/>
              <a:t>6. причини  утворення печер;</a:t>
            </a:r>
          </a:p>
          <a:p>
            <a:pPr algn="just"/>
            <a:r>
              <a:rPr lang="uk-UA" dirty="0" smtClean="0"/>
              <a:t>7. вплив глибинних шарів Землі на утворення  підземних вод.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Робота з текстом підручника</a:t>
            </a:r>
            <a:endParaRPr lang="ru-RU" dirty="0"/>
          </a:p>
        </p:txBody>
      </p:sp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Класифікація підземних вод</a:t>
            </a:r>
            <a:endParaRPr lang="ru-RU" dirty="0"/>
          </a:p>
        </p:txBody>
      </p:sp>
      <p:pic>
        <p:nvPicPr>
          <p:cNvPr id="7170" name="Picture 2" descr="C:\Users\User\Desktop\15640.00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416823" cy="3999572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136904" cy="5688632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User\Desktop\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/>
          <a:lstStyle/>
          <a:p>
            <a:pPr algn="just"/>
            <a:r>
              <a:rPr lang="uk-UA" b="1" i="1" dirty="0" smtClean="0"/>
              <a:t>верховодка – </a:t>
            </a:r>
            <a:r>
              <a:rPr lang="uk-UA" dirty="0" smtClean="0"/>
              <a:t>сезонна вода найближча до поверхні, рівень якої </a:t>
            </a:r>
            <a:r>
              <a:rPr lang="uk-UA" b="1" i="1" dirty="0" smtClean="0"/>
              <a:t> </a:t>
            </a:r>
            <a:r>
              <a:rPr lang="uk-UA" dirty="0" smtClean="0"/>
              <a:t>змінюється, легко забруднюється;</a:t>
            </a:r>
          </a:p>
          <a:p>
            <a:pPr algn="just"/>
            <a:r>
              <a:rPr lang="uk-UA" b="1" i="1" dirty="0" smtClean="0"/>
              <a:t>ґрунтові води  </a:t>
            </a:r>
            <a:r>
              <a:rPr lang="uk-UA" dirty="0" smtClean="0"/>
              <a:t>- у першому від поверхні водоносному шарі, живляться атмосферними опадами; виходять на поверхню  в ярах або річкових долинах, у вигляді джерел</a:t>
            </a:r>
            <a:endParaRPr lang="ru-RU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Основні поняття теми</a:t>
            </a:r>
            <a:endParaRPr lang="ru-RU" dirty="0"/>
          </a:p>
        </p:txBody>
      </p:sp>
      <p:pic>
        <p:nvPicPr>
          <p:cNvPr id="10242" name="Picture 2" descr="C:\Users\User\Desktop\8ddca8a1c43bb723eced1756bc9e1e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437112"/>
            <a:ext cx="6480720" cy="1944216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1805.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648"/>
            <a:ext cx="8136706" cy="5832648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/>
          <a:lstStyle/>
          <a:p>
            <a:pPr algn="just"/>
            <a:r>
              <a:rPr lang="uk-UA" b="1" i="1" dirty="0" err="1" smtClean="0"/>
              <a:t>міжпластові</a:t>
            </a:r>
            <a:r>
              <a:rPr lang="uk-UA" b="1" i="1" dirty="0" smtClean="0"/>
              <a:t> води –</a:t>
            </a:r>
            <a:r>
              <a:rPr lang="uk-UA" dirty="0" smtClean="0"/>
              <a:t> залягають між двома водотривкими  шарами. Вода в цей шар потрапляє у місці, де водоносний шар виходить на поверхню. Ці води чисті;</a:t>
            </a:r>
          </a:p>
          <a:p>
            <a:pPr algn="just"/>
            <a:r>
              <a:rPr lang="uk-UA" dirty="0" smtClean="0"/>
              <a:t>де </a:t>
            </a:r>
            <a:r>
              <a:rPr lang="uk-UA" dirty="0" err="1" smtClean="0"/>
              <a:t>міжпластові</a:t>
            </a:r>
            <a:r>
              <a:rPr lang="uk-UA" dirty="0" smtClean="0"/>
              <a:t> води </a:t>
            </a:r>
            <a:r>
              <a:rPr lang="uk-UA" dirty="0" err="1" smtClean="0"/>
              <a:t>“прогинаються”</a:t>
            </a:r>
            <a:r>
              <a:rPr lang="uk-UA" dirty="0" smtClean="0"/>
              <a:t> вода там перебуває під тиском. Це артезіанські води.</a:t>
            </a:r>
          </a:p>
          <a:p>
            <a:pPr algn="just"/>
            <a:endParaRPr lang="ru-RU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Основні поняття </a:t>
            </a:r>
            <a:endParaRPr lang="ru-RU" dirty="0"/>
          </a:p>
        </p:txBody>
      </p:sp>
      <p:pic>
        <p:nvPicPr>
          <p:cNvPr id="12291" name="Picture 3" descr="C:\Users\User\Desktop\image375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573016"/>
            <a:ext cx="6984776" cy="3000623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026563"/>
          </a:xfrm>
        </p:spPr>
        <p:txBody>
          <a:bodyPr/>
          <a:lstStyle/>
          <a:p>
            <a:pPr algn="just"/>
            <a:r>
              <a:rPr lang="uk-UA" dirty="0" smtClean="0"/>
              <a:t>с.193 підручника:</a:t>
            </a:r>
          </a:p>
          <a:p>
            <a:pPr algn="just"/>
            <a:r>
              <a:rPr lang="uk-UA" dirty="0" smtClean="0"/>
              <a:t>У 1126 р. у Франції, у селищі провінції </a:t>
            </a:r>
            <a:r>
              <a:rPr lang="uk-UA" dirty="0" err="1" smtClean="0"/>
              <a:t>Артуа</a:t>
            </a:r>
            <a:r>
              <a:rPr lang="uk-UA" dirty="0" smtClean="0"/>
              <a:t> (</a:t>
            </a:r>
            <a:r>
              <a:rPr lang="uk-UA" dirty="0" err="1" smtClean="0"/>
              <a:t>Артез</a:t>
            </a:r>
            <a:r>
              <a:rPr lang="uk-UA" dirty="0" smtClean="0"/>
              <a:t>) місцеві жителі вирішили копати криницю. Копали все глибше, раптом дно колодязя стало </a:t>
            </a:r>
            <a:r>
              <a:rPr lang="uk-UA" dirty="0" err="1" smtClean="0"/>
              <a:t>вздуватися</a:t>
            </a:r>
            <a:r>
              <a:rPr lang="uk-UA" dirty="0" smtClean="0"/>
              <a:t>. Як тільки переляканий робітник піднявся на поверхню, дно з шумом  луснуло, вода утворила невеликий  фонтан і стала наповнювати колодязь. Після цього випадку підземні води стали називати </a:t>
            </a:r>
            <a:r>
              <a:rPr lang="uk-UA" b="1" i="1" dirty="0" smtClean="0"/>
              <a:t>артезіанськими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 Скарбничка дослідника</a:t>
            </a:r>
            <a:endParaRPr lang="ru-RU" dirty="0"/>
          </a:p>
        </p:txBody>
      </p:sp>
      <p:pic>
        <p:nvPicPr>
          <p:cNvPr id="15362" name="Picture 2" descr="C:\Users\User\Desktop\post_preview_59fa395354ad7147548577821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714875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1328"/>
            <a:ext cx="889248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i="1" dirty="0" smtClean="0"/>
              <a:t>за вмістом </a:t>
            </a:r>
            <a:r>
              <a:rPr lang="uk-UA" b="1" i="1" dirty="0" smtClean="0"/>
              <a:t>солей </a:t>
            </a:r>
            <a:r>
              <a:rPr lang="uk-UA" i="1" dirty="0" smtClean="0"/>
              <a:t>підземні води</a:t>
            </a:r>
            <a:r>
              <a:rPr lang="uk-UA" dirty="0" smtClean="0"/>
              <a:t>:</a:t>
            </a:r>
          </a:p>
          <a:p>
            <a:pPr algn="just"/>
            <a:r>
              <a:rPr lang="uk-UA" b="1" i="1" dirty="0" smtClean="0"/>
              <a:t>- прісні, - солоні, - розсоли;</a:t>
            </a:r>
          </a:p>
          <a:p>
            <a:pPr algn="just"/>
            <a:endParaRPr lang="uk-UA" b="1" i="1" dirty="0" smtClean="0"/>
          </a:p>
          <a:p>
            <a:pPr algn="just"/>
            <a:r>
              <a:rPr lang="uk-UA" b="1" i="1" dirty="0" smtClean="0"/>
              <a:t>  у розсолах -  понад 50 г солі  на 1л води;</a:t>
            </a:r>
          </a:p>
          <a:p>
            <a:pPr algn="just"/>
            <a:r>
              <a:rPr lang="uk-UA" b="1" i="1" dirty="0" smtClean="0"/>
              <a:t> мінеральні  води -  </a:t>
            </a:r>
            <a:r>
              <a:rPr lang="uk-UA" dirty="0" smtClean="0"/>
              <a:t>містять  корисні речовини, можуть бути солонуваті  (в Україні – в Моршині, Трускавці, Хмільнику, Миргороді);</a:t>
            </a:r>
          </a:p>
          <a:p>
            <a:pPr algn="just"/>
            <a:r>
              <a:rPr lang="uk-UA" b="1" i="1" dirty="0" smtClean="0"/>
              <a:t> термальні води -  </a:t>
            </a:r>
            <a:r>
              <a:rPr lang="uk-UA" dirty="0" smtClean="0"/>
              <a:t>підземні води з температурою вище 20 С (використовують для опалення будинків,  теплиць, виробництва електроенергії)</a:t>
            </a:r>
            <a:endParaRPr lang="uk-UA" b="1" i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Основні поняття теми</a:t>
            </a:r>
            <a:endParaRPr lang="ru-RU" dirty="0"/>
          </a:p>
        </p:txBody>
      </p:sp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Забруднення підземних вод</a:t>
            </a:r>
            <a:endParaRPr lang="ru-RU" dirty="0"/>
          </a:p>
        </p:txBody>
      </p:sp>
      <p:pic>
        <p:nvPicPr>
          <p:cNvPr id="5122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8064896" cy="4536504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18451"/>
          </a:xfrm>
        </p:spPr>
        <p:txBody>
          <a:bodyPr/>
          <a:lstStyle/>
          <a:p>
            <a:pPr algn="just"/>
            <a:r>
              <a:rPr lang="uk-UA" dirty="0" smtClean="0"/>
              <a:t>за с. 191-192 запишіть </a:t>
            </a:r>
            <a:r>
              <a:rPr lang="uk-UA" b="1" i="1" dirty="0" smtClean="0"/>
              <a:t>тези</a:t>
            </a:r>
            <a:r>
              <a:rPr lang="uk-UA" dirty="0" smtClean="0"/>
              <a:t>  </a:t>
            </a:r>
          </a:p>
          <a:p>
            <a:pPr algn="just"/>
            <a:r>
              <a:rPr lang="uk-UA" dirty="0" smtClean="0"/>
              <a:t>або  напишіть </a:t>
            </a:r>
            <a:r>
              <a:rPr lang="uk-UA" b="1" i="1" dirty="0" smtClean="0"/>
              <a:t>запитання  </a:t>
            </a:r>
            <a:r>
              <a:rPr lang="uk-UA" dirty="0" smtClean="0"/>
              <a:t>по тексту підручника  з даного питання та </a:t>
            </a:r>
            <a:r>
              <a:rPr lang="uk-UA" b="1" i="1" dirty="0" smtClean="0"/>
              <a:t>короткі відповіді на них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Використання та охорона підземних вод</a:t>
            </a:r>
            <a:endParaRPr lang="ru-RU" dirty="0"/>
          </a:p>
        </p:txBody>
      </p:sp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опрацювати  тему за параграфом 48 (</a:t>
            </a:r>
            <a:r>
              <a:rPr lang="uk-UA" dirty="0" err="1" smtClean="0"/>
              <a:t>Гільберг</a:t>
            </a:r>
            <a:r>
              <a:rPr lang="uk-UA" dirty="0" smtClean="0"/>
              <a:t> Т.Г., Паламарчук Л.Б. Географія. Київ:Грамота, 2014);</a:t>
            </a:r>
          </a:p>
          <a:p>
            <a:pPr algn="just"/>
            <a:r>
              <a:rPr lang="uk-UA" dirty="0" smtClean="0"/>
              <a:t>перевірити знання за питаннями після параграфу на с.192;</a:t>
            </a:r>
          </a:p>
          <a:p>
            <a:pPr algn="just"/>
            <a:r>
              <a:rPr lang="uk-UA" dirty="0" smtClean="0"/>
              <a:t>підготуйте коротке повідомлення про забруднення підземних вод та використання підземних вод вашої місцевості.</a:t>
            </a:r>
          </a:p>
          <a:p>
            <a:pPr algn="just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ru-RU" dirty="0"/>
          </a:p>
        </p:txBody>
      </p:sp>
    </p:spTree>
  </p:cSld>
  <p:clrMapOvr>
    <a:masterClrMapping/>
  </p:clrMapOvr>
  <p:transition spd="med" advTm="17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</TotalTime>
  <Words>495</Words>
  <Application>Microsoft Office PowerPoint</Application>
  <PresentationFormat>Экран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Lucida Sans Unicode</vt:lpstr>
      <vt:lpstr>Verdana</vt:lpstr>
      <vt:lpstr>Wingdings 2</vt:lpstr>
      <vt:lpstr>Wingdings 3</vt:lpstr>
      <vt:lpstr>Открытая</vt:lpstr>
      <vt:lpstr>Підземні води</vt:lpstr>
      <vt:lpstr>Мета уроку:</vt:lpstr>
      <vt:lpstr>Визначення підземних вод</vt:lpstr>
      <vt:lpstr>Умови утворення підземних вод (схема кругообігу води на Землі)</vt:lpstr>
      <vt:lpstr>Умови утворення підземних вод</vt:lpstr>
      <vt:lpstr>Презентация PowerPoint</vt:lpstr>
      <vt:lpstr>Робота зі схемами  “утворення підземних вод”</vt:lpstr>
      <vt:lpstr>Робота з текстом підручника</vt:lpstr>
      <vt:lpstr>Класифікація підземних вод</vt:lpstr>
      <vt:lpstr>Презентация PowerPoint</vt:lpstr>
      <vt:lpstr>Презентация PowerPoint</vt:lpstr>
      <vt:lpstr>Основні поняття теми</vt:lpstr>
      <vt:lpstr>Презентация PowerPoint</vt:lpstr>
      <vt:lpstr>Основні поняття </vt:lpstr>
      <vt:lpstr> Скарбничка дослідника</vt:lpstr>
      <vt:lpstr>Основні поняття теми</vt:lpstr>
      <vt:lpstr>Забруднення підземних вод</vt:lpstr>
      <vt:lpstr>Використання та охорона підземних вод</vt:lpstr>
      <vt:lpstr>Домашнє завдання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Підземні води</dc:title>
  <dc:creator>Пользователь</dc:creator>
  <cp:lastModifiedBy>Рома</cp:lastModifiedBy>
  <cp:revision>27</cp:revision>
  <dcterms:created xsi:type="dcterms:W3CDTF">2020-04-23T15:35:07Z</dcterms:created>
  <dcterms:modified xsi:type="dcterms:W3CDTF">2022-04-05T18:44:26Z</dcterms:modified>
</cp:coreProperties>
</file>