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2" r:id="rId4"/>
    <p:sldId id="263" r:id="rId5"/>
    <p:sldId id="264" r:id="rId6"/>
    <p:sldId id="265" r:id="rId7"/>
    <p:sldId id="266" r:id="rId8"/>
    <p:sldId id="273" r:id="rId9"/>
    <p:sldId id="274" r:id="rId10"/>
    <p:sldId id="27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6F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72E68-8D91-4C18-8A3E-D62CAC417DA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001C1-C355-4279-8831-CED7013238B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510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001C1-C355-4279-8831-CED7013238B9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057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48D51-F054-4FA0-871A-3587AEB37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CD8738-9016-4E96-92E6-977A5456A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5177A2-E2E9-4CCD-9225-83E36526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9E824E-3C0C-4138-9249-6D3BBB662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C3A784-FF3F-43C3-B223-A7FC7957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587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FDE2B-65CD-413D-A312-C1A0C0A52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B809E9-8602-4721-A91E-5D9E976C5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280544-EE8B-4033-AC13-A559A36BD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305237-6597-47B7-915F-09501ECDD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DCCC4-33A2-4F38-91F9-550C089E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204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BB445-CBEB-426C-8BF6-93F18266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652342-F54D-4B92-92A9-F64FA878A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3284CF-6B2E-435E-A89F-F1248F4E2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DB120-ACB6-4336-A895-30F5B3EB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577D43-C511-4E08-AECB-BA5CF864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86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E1AFD-1612-4647-A0B7-D0624433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3EF4FA-D6ED-4809-97A1-0FE4CE174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CB52C8-9176-4793-B26A-EEC13D145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4B9B2F-94CB-4938-93A5-10CFB4B5E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AAE88B-BD55-4B8C-9B4D-282377CB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4D00E4-6A1D-44AA-8B60-1F0346B7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242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5DA23-2BF5-417B-B11E-1E2C7912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605CDB-9C7C-4B38-ABDD-BF8D8A104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4373FB-469C-4C83-B8B5-2BD402FC0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82F80F-BA4C-4848-A1A3-3030C59E1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1CE88E-771C-4F86-A7B2-342B93AE3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AE63E4-DD81-4F8E-96F9-DEB64101C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9E5CC6-7E18-4F60-8BA0-E152250D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C6282A-E012-423C-9E0F-BC122685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887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8C2B3-8EF1-4C62-A309-1A030CBFB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95F125-D706-4B1A-9573-8B53BA0E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1BE1DC-5101-4EF8-AE6A-3E0A1B2E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392932-CC03-4EBC-9DF6-0BCE7555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9323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66F797-76D9-400C-AD79-800A4F978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02EBC4-58DB-4986-BE37-5BEDEFD8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34713E-A3C4-4A5D-9294-47D0B26B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514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CFC1C-B556-4118-968F-BFEBC5AD3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100C4F-419D-4B02-A756-42A1EA500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A4D035-7159-4EFA-9263-9CB7A463C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3375DD-55EA-40B5-B369-A1D062DC1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D11D29-CC33-4F88-A7BE-6FF971CC2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D309F-AFBC-4D44-BCD8-0BE19231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145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B5202-B9F6-46F7-952F-FFF6A6EAA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F60193-86B9-45E6-B5EC-4057D65F9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8621FA-7FD9-438D-94AB-FB6587776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F2D560-C49E-486B-9F23-CD0471537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874D15-67E1-4E94-A101-51664975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765276-AB5C-4792-8D99-189159F2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360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5F61C-F7FA-486D-B2F5-9A374F38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B940EF-1D26-4E1A-A7E5-BAF14DBA5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CF38DA-E47B-40BB-A4F5-42B63848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BE46F-A65E-46EA-9333-77764BAF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06A932-7902-45DC-B7B7-C34C0A3AF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10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538446-AF8B-4A75-8A9D-CFD750129C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28B16D-DA36-4CED-BE5E-1293AFD23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A4285A-F3AC-4A30-B40B-9B006D11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45E2FA-54C2-4659-8E56-A4A268F7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5B354-2581-4231-86F4-08BF9F7A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92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0D425-21F3-4CA6-A6E8-BBC3A8904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E08449-08DD-4CD0-90FA-C8A6EF46F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D1DE68-EB16-4CCF-A0B5-A06D30EEF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C8398-81B0-4A23-A819-A414DB913A9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27DE0A-87FB-4CE3-86FA-38571832A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1F23F-32C7-4CA1-91B4-801A67A97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AA3EA-568C-478F-AE6E-90090DD27F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187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лигии в странах мира">
            <a:extLst>
              <a:ext uri="{FF2B5EF4-FFF2-40B4-BE49-F238E27FC236}">
                <a16:creationId xmlns:a16="http://schemas.microsoft.com/office/drawing/2014/main" id="{59DCE713-59B9-4CB5-B09F-1824ADCC5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4" b="5155"/>
          <a:stretch/>
        </p:blipFill>
        <p:spPr bwMode="auto">
          <a:xfrm>
            <a:off x="1046375" y="0"/>
            <a:ext cx="9822730" cy="6816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C763B6-B9A2-421E-A685-8A413DF650B9}"/>
              </a:ext>
            </a:extLst>
          </p:cNvPr>
          <p:cNvSpPr/>
          <p:nvPr/>
        </p:nvSpPr>
        <p:spPr>
          <a:xfrm>
            <a:off x="1807806" y="5940399"/>
            <a:ext cx="8576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РЕЛІГІЯ ЯК ЯВИЩЕ КУЛЬТУРИ. СВІТОВІ РЕЛІГІЇ.</a:t>
            </a:r>
            <a:endParaRPr lang="uk-UA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569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4F7274-3F8A-42FA-9F60-DAF9DE0864C7}"/>
              </a:ext>
            </a:extLst>
          </p:cNvPr>
          <p:cNvSpPr/>
          <p:nvPr/>
        </p:nvSpPr>
        <p:spPr>
          <a:xfrm>
            <a:off x="1442935" y="410397"/>
            <a:ext cx="89948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Arial Black" panose="020B0A04020102020204" pitchFamily="34" charset="0"/>
              </a:rPr>
              <a:t>АКТУАЛІЗАЦІЯ ОПОРНИХ ЗНАНЬ, </a:t>
            </a:r>
          </a:p>
          <a:p>
            <a:pPr algn="ctr"/>
            <a:r>
              <a:rPr lang="uk-UA" sz="2400" dirty="0">
                <a:solidFill>
                  <a:srgbClr val="C00000"/>
                </a:solidFill>
                <a:latin typeface="Arial Black" panose="020B0A04020102020204" pitchFamily="34" charset="0"/>
              </a:rPr>
              <a:t>УМІНЬ І НАВИЧОК УЧНІВ</a:t>
            </a:r>
          </a:p>
          <a:p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defTabSz="452438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♦	Чи є ви послідовником якоїсь віри? Якої саме?</a:t>
            </a:r>
          </a:p>
          <a:p>
            <a:pPr defTabSz="452438"/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defTabSz="452438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♦	Яку релігію сповідували українці до введення християнства на Русі? Що ви знаєте про неї?</a:t>
            </a:r>
          </a:p>
          <a:p>
            <a:pPr defTabSz="452438"/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defTabSz="452438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♦	Назвіть усі відомі вам релігії та їхні течії.</a:t>
            </a:r>
          </a:p>
          <a:p>
            <a:pPr defTabSz="452438"/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defTabSz="452438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♦	У чому, на ваш погляд, суттєва відмінність між людьми різних віросповідань?</a:t>
            </a:r>
          </a:p>
          <a:p>
            <a:pPr defTabSz="452438"/>
            <a:endParaRPr lang="uk-UA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defTabSz="452438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♦	Що ви розумієте під поняттям </a:t>
            </a:r>
            <a:r>
              <a:rPr lang="uk-UA" sz="24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толерантість</a:t>
            </a:r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068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2079522" y="125813"/>
            <a:ext cx="80329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Релігія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визначена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традиційним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способом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відносин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людей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зі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світом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уявленнями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про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його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будову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поведінкою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системою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цінностей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ідеалами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тощо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.</a:t>
            </a:r>
            <a:endParaRPr lang="uk-UA" sz="240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3BFACA-CFBB-49A2-9AB4-7DF9A2874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49" y="1882108"/>
            <a:ext cx="9127868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9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1673941" y="130955"/>
            <a:ext cx="8844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Кожний культ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має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свої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предмети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поклоніння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тому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формувалися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політеїзм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(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віра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в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кількох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богів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)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або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монотеїзм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(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єдинобожжя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). </a:t>
            </a:r>
            <a:endParaRPr lang="uk-UA" sz="240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5C1C5E-32BA-4427-98EF-9B4FF98F3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284" y="1331284"/>
            <a:ext cx="8178692" cy="5526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898B21-892C-4F47-8509-459F596C7D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4" t="12473" r="63209" b="8508"/>
          <a:stretch/>
        </p:blipFill>
        <p:spPr>
          <a:xfrm>
            <a:off x="8581813" y="1331284"/>
            <a:ext cx="2996902" cy="5526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373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1972596" y="209613"/>
            <a:ext cx="8246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Даосизм, буддизм,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конфуціанство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не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мають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конкретного предмета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поклоніння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натомість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є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певні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latin typeface="Arial Black" panose="020B0A04020102020204" pitchFamily="34" charset="0"/>
              </a:rPr>
              <a:t>світоглядні</a:t>
            </a:r>
            <a:r>
              <a:rPr lang="ru-RU" sz="2400" dirty="0">
                <a:solidFill>
                  <a:srgbClr val="990000"/>
                </a:solidFill>
                <a:latin typeface="Arial Black" panose="020B0A04020102020204" pitchFamily="34" charset="0"/>
              </a:rPr>
              <a:t> установки.</a:t>
            </a:r>
            <a:endParaRPr lang="uk-UA" sz="240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BAB4D1-5C36-4455-949A-CDFDB652B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1504887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92241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1592827" y="189949"/>
            <a:ext cx="88232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Найбільш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ранні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прояви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релігії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 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магія,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тотемізм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фетишизм,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анімізм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тощо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які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збереглися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деяких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племенах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народах (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переважно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перебувають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нижчих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рівнях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розвитку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). </a:t>
            </a:r>
            <a:endParaRPr lang="uk-UA" sz="240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6C73EB-4707-4F6F-8A5C-8865C9384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27" y="1864203"/>
            <a:ext cx="3284173" cy="23518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4E8484-397C-4EDC-8527-11C2E5153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208" y="4168264"/>
            <a:ext cx="3428998" cy="2571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08138B-EA28-44BD-B181-095065594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8081" y="1864203"/>
            <a:ext cx="3499945" cy="24554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302104-72D6-4E2B-9DD4-D8A282CFC5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77"/>
          <a:stretch/>
        </p:blipFill>
        <p:spPr>
          <a:xfrm>
            <a:off x="6253287" y="3868929"/>
            <a:ext cx="3870632" cy="279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2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1592827" y="189949"/>
            <a:ext cx="88232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розвитком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суспільства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формувалися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етнічні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</a:t>
            </a:r>
            <a:r>
              <a:rPr lang="ru-RU" sz="2400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національні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релігії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іудаїзм,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індуїзм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синтоїзм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даосизм,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конфуціанство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ін</a:t>
            </a:r>
            <a:endParaRPr lang="uk-UA" sz="240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D614AD-F8DC-428B-B667-69FDE554E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253" y="1533832"/>
            <a:ext cx="3525654" cy="22435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BC8241-88FF-4C18-A3C0-CDA6BDB62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" t="2815" r="51929" b="5768"/>
          <a:stretch/>
        </p:blipFill>
        <p:spPr>
          <a:xfrm>
            <a:off x="5059398" y="1973210"/>
            <a:ext cx="2426421" cy="36084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BFBD47-B2B4-4FB7-BD06-6233ACC46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253" y="3920984"/>
            <a:ext cx="3535023" cy="2350790"/>
          </a:xfrm>
          <a:prstGeom prst="rect">
            <a:avLst/>
          </a:prstGeom>
        </p:spPr>
      </p:pic>
      <p:pic>
        <p:nvPicPr>
          <p:cNvPr id="4100" name="Picture 4" descr="Етичні ідеї даосизму | Етика сьогодні">
            <a:extLst>
              <a:ext uri="{FF2B5EF4-FFF2-40B4-BE49-F238E27FC236}">
                <a16:creationId xmlns:a16="http://schemas.microsoft.com/office/drawing/2014/main" id="{D208F3C9-942D-4A88-926F-0FAA9154F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86" y="1390278"/>
            <a:ext cx="2528197" cy="248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ДАОСИЗМ « Богослов'я « Статті « ЛЬВІВСЬКА ПРАВОСЛАВНА БОГОСЛОВСЬКА ...">
            <a:extLst>
              <a:ext uri="{FF2B5EF4-FFF2-40B4-BE49-F238E27FC236}">
                <a16:creationId xmlns:a16="http://schemas.microsoft.com/office/drawing/2014/main" id="{69E446A7-3A75-4618-80E5-D14333150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283" y="2583377"/>
            <a:ext cx="1276503" cy="127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7FC815-2AA2-4E9D-BBB8-EDAD95655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310" y="3995680"/>
            <a:ext cx="2716532" cy="248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63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2264492" y="228292"/>
            <a:ext cx="7223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Найбільша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кількість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релігійних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громад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зосереджена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заході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країни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найменша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сході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  <a:endParaRPr lang="uk-UA" sz="24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3E8021-331D-4D13-9823-3243E85DB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35" y="1526944"/>
            <a:ext cx="11331730" cy="520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6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1684386" y="805230"/>
            <a:ext cx="88232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Уявіть,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ваш друг є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послідовником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якоїсь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релігії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світу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повинні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знати про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сутність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його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віри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канони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обряди,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щоб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ненавмисно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образити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його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почуттів</a:t>
            </a:r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  <a:endParaRPr lang="uk-UA" sz="24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22D451-166E-421A-9BD4-1ACA1BF0253D}"/>
              </a:ext>
            </a:extLst>
          </p:cNvPr>
          <p:cNvSpPr/>
          <p:nvPr/>
        </p:nvSpPr>
        <p:spPr>
          <a:xfrm>
            <a:off x="3353099" y="95368"/>
            <a:ext cx="54857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МІРКУЄМО РАЗОМ</a:t>
            </a:r>
            <a:endParaRPr lang="uk-UA" sz="40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Вопросительный знак">
            <a:extLst>
              <a:ext uri="{FF2B5EF4-FFF2-40B4-BE49-F238E27FC236}">
                <a16:creationId xmlns:a16="http://schemas.microsoft.com/office/drawing/2014/main" id="{35693653-9602-42D2-8DF6-3B2813F4DDA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27187" y="675660"/>
            <a:ext cx="914400" cy="914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028A95-356C-48FD-A0C9-0F7C69B718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56" b="7813"/>
          <a:stretch/>
        </p:blipFill>
        <p:spPr>
          <a:xfrm>
            <a:off x="2681127" y="2584533"/>
            <a:ext cx="6829740" cy="413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01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88FCD-3037-4367-86A4-122AE2C58B78}"/>
              </a:ext>
            </a:extLst>
          </p:cNvPr>
          <p:cNvSpPr/>
          <p:nvPr/>
        </p:nvSpPr>
        <p:spPr>
          <a:xfrm>
            <a:off x="2289071" y="1060868"/>
            <a:ext cx="82560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4013"/>
            <a:r>
              <a:rPr lang="ru-RU" sz="2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♦	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Знайдіть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інтернет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джерелах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інформацію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про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світові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релігії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	</a:t>
            </a:r>
          </a:p>
          <a:p>
            <a:pPr defTabSz="354013"/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	</a:t>
            </a:r>
          </a:p>
          <a:p>
            <a:pPr defTabSz="354013"/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♦	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Підготуйте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повідомлення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про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сутність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однієї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зі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світових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релігій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вигляді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презентації</a:t>
            </a:r>
            <a:r>
              <a:rPr lang="ru-RU" sz="28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22D451-166E-421A-9BD4-1ACA1BF0253D}"/>
              </a:ext>
            </a:extLst>
          </p:cNvPr>
          <p:cNvSpPr/>
          <p:nvPr/>
        </p:nvSpPr>
        <p:spPr>
          <a:xfrm>
            <a:off x="2598786" y="252684"/>
            <a:ext cx="67393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ДОМАШНЄ ЗАВДАННЯ</a:t>
            </a:r>
            <a:endParaRPr lang="uk-UA" sz="40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Вопросительный знак">
            <a:extLst>
              <a:ext uri="{FF2B5EF4-FFF2-40B4-BE49-F238E27FC236}">
                <a16:creationId xmlns:a16="http://schemas.microsoft.com/office/drawing/2014/main" id="{35693653-9602-42D2-8DF6-3B2813F4DDA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374671" y="960570"/>
            <a:ext cx="914400" cy="914400"/>
          </a:xfrm>
          <a:prstGeom prst="rect">
            <a:avLst/>
          </a:prstGeom>
        </p:spPr>
      </p:pic>
      <p:pic>
        <p:nvPicPr>
          <p:cNvPr id="9220" name="Picture 4" descr="CAN TRUE RELIGION REALLY BREED WICKEDNESS?">
            <a:extLst>
              <a:ext uri="{FF2B5EF4-FFF2-40B4-BE49-F238E27FC236}">
                <a16:creationId xmlns:a16="http://schemas.microsoft.com/office/drawing/2014/main" id="{8CB6E5F2-ACD8-43FB-9F6E-D6AD4AEB4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791" y="3407935"/>
            <a:ext cx="3810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335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177</Words>
  <Application>Microsoft Office PowerPoint</Application>
  <PresentationFormat>Широкоэкранный</PresentationFormat>
  <Paragraphs>26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Ірина</dc:creator>
  <cp:lastModifiedBy>Рома</cp:lastModifiedBy>
  <cp:revision>18</cp:revision>
  <dcterms:created xsi:type="dcterms:W3CDTF">2020-04-24T13:37:25Z</dcterms:created>
  <dcterms:modified xsi:type="dcterms:W3CDTF">2022-04-05T18:52:10Z</dcterms:modified>
</cp:coreProperties>
</file>