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47" r:id="rId2"/>
    <p:sldId id="263" r:id="rId3"/>
    <p:sldId id="257" r:id="rId4"/>
    <p:sldId id="349" r:id="rId5"/>
    <p:sldId id="350" r:id="rId6"/>
    <p:sldId id="351" r:id="rId7"/>
    <p:sldId id="353" r:id="rId8"/>
    <p:sldId id="346" r:id="rId9"/>
    <p:sldId id="355" r:id="rId10"/>
    <p:sldId id="354" r:id="rId11"/>
    <p:sldId id="356" r:id="rId12"/>
    <p:sldId id="357" r:id="rId13"/>
    <p:sldId id="300" r:id="rId14"/>
    <p:sldId id="358" r:id="rId15"/>
    <p:sldId id="31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99"/>
    <a:srgbClr val="1F3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AB501-317F-4485-B56B-AD7EB954A1A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9DEB4-BA9D-4735-99B1-608B636AF1F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627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9DEB4-BA9D-4735-99B1-608B636AF1FD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9DEB4-BA9D-4735-99B1-608B636AF1FD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9DEB4-BA9D-4735-99B1-608B636AF1FD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9DEB4-BA9D-4735-99B1-608B636AF1FD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05.09.2022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052736"/>
            <a:ext cx="43508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i="1" dirty="0">
                <a:solidFill>
                  <a:srgbClr val="C00000"/>
                </a:solidFill>
                <a:latin typeface="Arial Black" pitchFamily="34" charset="0"/>
              </a:rPr>
              <a:t>Тема  уроку</a:t>
            </a:r>
          </a:p>
        </p:txBody>
      </p:sp>
      <p:pic>
        <p:nvPicPr>
          <p:cNvPr id="5" name="Рисунок 4" descr="6a3059ce5fdbt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" b="100000" l="0" r="100000">
                        <a14:foregroundMark x1="41860" y1="48000" x2="44186" y2="46667"/>
                        <a14:foregroundMark x1="61047" y1="44667" x2="61047" y2="44667"/>
                        <a14:foregroundMark x1="22093" y1="36333" x2="22093" y2="36333"/>
                        <a14:foregroundMark x1="41860" y1="81667" x2="41860" y2="81667"/>
                        <a14:foregroundMark x1="41279" y1="68333" x2="41279" y2="68333"/>
                        <a14:foregroundMark x1="61047" y1="59333" x2="61047" y2="59333"/>
                        <a14:foregroundMark x1="37209" y1="60667" x2="37209" y2="60667"/>
                        <a14:foregroundMark x1="56977" y1="56667" x2="56977" y2="56667"/>
                        <a14:foregroundMark x1="81977" y1="87333" x2="81977" y2="87333"/>
                        <a14:foregroundMark x1="75000" y1="83667" x2="75000" y2="83667"/>
                        <a14:foregroundMark x1="66860" y1="79667" x2="66860" y2="79667"/>
                        <a14:foregroundMark x1="77907" y1="82333" x2="76163" y2="80333"/>
                        <a14:foregroundMark x1="41279" y1="86000" x2="41279" y2="86000"/>
                        <a14:foregroundMark x1="38372" y1="73000" x2="37791" y2="70667"/>
                        <a14:foregroundMark x1="54070" y1="48333" x2="53488" y2="47333"/>
                        <a14:foregroundMark x1="60465" y1="68333" x2="60465" y2="68333"/>
                        <a14:foregroundMark x1="44767" y1="77000" x2="44767" y2="77000"/>
                        <a14:foregroundMark x1="35465" y1="57000" x2="35465" y2="56333"/>
                        <a14:foregroundMark x1="46512" y1="56000" x2="48256" y2="55000"/>
                        <a14:foregroundMark x1="27326" y1="40000" x2="27326" y2="40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1961456"/>
            <a:ext cx="237626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051720" y="2276872"/>
            <a:ext cx="58143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Arial Black" pitchFamily="34" charset="0"/>
              </a:rPr>
              <a:t>Види мовленнєвої діяльності (повторення й поглиблення вивченого). Загальне уявлення про ситуацію спілкування та її складники: адресант мовлення (той, хто говорить або пише), адресат мовлення (той, до кого спрямоване мовлення), тема та основна думка висловлення, мета й місце спілкування </a:t>
            </a:r>
            <a:r>
              <a:rPr lang="uk-UA" sz="2000" b="1" i="1" dirty="0">
                <a:latin typeface="Arial Black" pitchFamily="34" charset="0"/>
              </a:rPr>
              <a:t>(практично)</a:t>
            </a:r>
            <a:endParaRPr lang="uk-UA" sz="2000" i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5776" y="620688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Мета уроку:</a:t>
            </a: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1187624" y="1700808"/>
            <a:ext cx="676875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000" b="1" i="1" dirty="0">
                <a:solidFill>
                  <a:srgbClr val="000099"/>
                </a:solidFill>
                <a:latin typeface="Arial Black" pitchFamily="34" charset="0"/>
              </a:rPr>
              <a:t>актуалізувати</a:t>
            </a:r>
            <a:r>
              <a:rPr lang="uk-UA" sz="2000" dirty="0">
                <a:latin typeface="Arial Black" pitchFamily="34" charset="0"/>
              </a:rPr>
              <a:t> знання про мовлення, види мовленнєвої діяльності, мету спілкування, адресат мовлення, </a:t>
            </a:r>
            <a:r>
              <a:rPr lang="uk-UA" sz="2000" dirty="0" err="1">
                <a:latin typeface="Arial Black" pitchFamily="34" charset="0"/>
              </a:rPr>
              <a:t>мовлення</a:t>
            </a:r>
            <a:r>
              <a:rPr lang="uk-UA" sz="2000" dirty="0">
                <a:latin typeface="Arial Black" pitchFamily="34" charset="0"/>
              </a:rPr>
              <a:t> монологічне й діалогічне, усне й писемне; </a:t>
            </a:r>
            <a:br>
              <a:rPr lang="uk-UA" sz="2000" dirty="0">
                <a:latin typeface="Arial Black" pitchFamily="34" charset="0"/>
              </a:rPr>
            </a:br>
            <a:r>
              <a:rPr lang="uk-UA" sz="2000" dirty="0">
                <a:latin typeface="Arial Black" pitchFamily="34" charset="0"/>
              </a:rPr>
              <a:t>удосконалити вміння розрізняти такі поняття, як мовлення, види мовленнєвої діяльності, монолог і діалог, адресат мовлення, усну та писемну, </a:t>
            </a:r>
          </a:p>
          <a:p>
            <a:r>
              <a:rPr lang="uk-UA" sz="2000" dirty="0">
                <a:latin typeface="Arial Black" pitchFamily="34" charset="0"/>
              </a:rPr>
              <a:t>монологічну та діалогічну форми; </a:t>
            </a:r>
          </a:p>
          <a:p>
            <a:r>
              <a:rPr lang="uk-UA" sz="2000" b="1" i="1" dirty="0">
                <a:solidFill>
                  <a:srgbClr val="000099"/>
                </a:solidFill>
                <a:latin typeface="Arial Black" pitchFamily="34" charset="0"/>
              </a:rPr>
              <a:t>розвивати</a:t>
            </a:r>
            <a:r>
              <a:rPr lang="uk-UA" sz="2000" dirty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uk-UA" sz="2000" dirty="0">
                <a:latin typeface="Arial Black" pitchFamily="34" charset="0"/>
              </a:rPr>
              <a:t>вміння складати діалоги з урахуванням адресата мовлення, дотримуватись правил спілкування; </a:t>
            </a:r>
          </a:p>
          <a:p>
            <a:r>
              <a:rPr lang="uk-UA" sz="2000" b="1" i="1" dirty="0">
                <a:solidFill>
                  <a:srgbClr val="000099"/>
                </a:solidFill>
                <a:latin typeface="Arial Black" pitchFamily="34" charset="0"/>
              </a:rPr>
              <a:t>розвивати</a:t>
            </a:r>
            <a:r>
              <a:rPr lang="uk-UA" sz="2000" b="1" i="1" dirty="0">
                <a:latin typeface="Arial Black" pitchFamily="34" charset="0"/>
              </a:rPr>
              <a:t> </a:t>
            </a:r>
            <a:r>
              <a:rPr lang="uk-UA" sz="2000" dirty="0">
                <a:latin typeface="Arial Black" pitchFamily="34" charset="0"/>
              </a:rPr>
              <a:t>культуру мовленнєвого спілкування.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evany.falenki.ru/sites/levany.falenki.ru/files/0017-008-suschestvitelno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764704"/>
            <a:ext cx="2242561" cy="170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619672" y="2492896"/>
            <a:ext cx="633670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938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Спілкування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. Взаємні стосунки; діловий, дружній зв’язок. Спілкуватися. Підтримувати взаємні стосунки, діловий дружній зв’язок із ким-небудь.</a:t>
            </a:r>
            <a:b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2) Яким видом мовленнєвої діяльності ми найчастіше користуємося під час спілкування?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3) Що називається діалогом?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4) Пригадайте правила розстановки розділових знаків при діалозі.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eurocddvd.ru/img-q5y5x5n4g4041456w4t4q2m5l5z5m4m4r4y564l4y2v214m436/Kostroma_EDU/Liceum32/PublishingImages/viv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852936"/>
            <a:ext cx="13681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1412776"/>
            <a:ext cx="56886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9388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Утворити з наведених слів словосполучення. Сформулювати основні правила спілкування, використовуючи їх.</a:t>
            </a:r>
          </a:p>
          <a:p>
            <a:pPr lvl="0" indent="179388" algn="ctr" fontAlgn="base">
              <a:spcBef>
                <a:spcPct val="0"/>
              </a:spcBef>
              <a:spcAft>
                <a:spcPct val="0"/>
              </a:spcAf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  <a:p>
            <a:pPr lvl="0" indent="1793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000099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Корисний, порада; приємний, спілкування; ввічлива, співрозмовник; доброзичливі, погляд; цікавий, розмова; грубий, слово; погані, настрой.</a:t>
            </a:r>
            <a:endParaRPr lang="uk-UA" sz="2400" dirty="0">
              <a:solidFill>
                <a:srgbClr val="000099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27784" y="764704"/>
            <a:ext cx="41537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C00000"/>
                </a:solidFill>
                <a:latin typeface="Arial Black" pitchFamily="34" charset="0"/>
              </a:rPr>
              <a:t>Творча </a:t>
            </a:r>
            <a:r>
              <a:rPr lang="uk-UA" sz="4000" b="1" dirty="0">
                <a:solidFill>
                  <a:srgbClr val="C00000"/>
                </a:solidFill>
                <a:latin typeface="Arial Black" pitchFamily="34" charset="0"/>
              </a:rPr>
              <a:t>робота</a:t>
            </a:r>
            <a:endParaRPr lang="uk-UA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259632" y="1988840"/>
            <a:ext cx="669674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Для того, щоб зорієнтуватися в ситуації спілкування, треба взяти до уваги: де спілкуєшся (в офіційній чи в неофіційній обстановці), хто адресат та яка мета спілкування (повідомлення, з’ясування, спонукання). Залежно від цього визначаються тема, основна думка і форма висловлювання (діалог чи монолог).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403648" y="1453426"/>
            <a:ext cx="66247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93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Записати репліки діалогу. Розставити та прокоментувати розділові знаки при них.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79388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У вас є квиток? Так. Ми можемо погодувати мавпочок? Якщо не будете дратувати і близько підходити, то будь ласка. А чи їдять вони яблука? Ще й як! Особливо їм подобаються червоні солодкі плоди. Спасибі за інформацію. Ми обов’язково скористаємося нею. Проходьте і хай вам щастить.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1_V.I.P.files!!!\dok\Ратушна Н.М\Свитки\7af3926dad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691680" y="1844824"/>
            <a:ext cx="56886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Arial Black" pitchFamily="34" charset="0"/>
              </a:rPr>
              <a:t>Ще в давнину люди казали, що немає кращої музики для людини, як звучання її імені. </a:t>
            </a:r>
            <a:r>
              <a:rPr lang="uk-UA" sz="2400" i="1" dirty="0">
                <a:solidFill>
                  <a:srgbClr val="000099"/>
                </a:solidFill>
                <a:latin typeface="Arial Black" pitchFamily="34" charset="0"/>
              </a:rPr>
              <a:t>Запишіть загальноприйняті форми звертання, якими звертаються до батьків, вчителів, друзів, незнайомих людей.</a:t>
            </a:r>
          </a:p>
        </p:txBody>
      </p:sp>
    </p:spTree>
    <p:extLst>
      <p:ext uri="{BB962C8B-B14F-4D97-AF65-F5344CB8AC3E}">
        <p14:creationId xmlns:p14="http://schemas.microsoft.com/office/powerpoint/2010/main" val="365313593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2" name="Picture 2" descr="http://4vector.com/i/free-vector-kraft-paper-rolls-02-vector_005071_kraft_paper_rolls_02_vector_0.jpg"/>
          <p:cNvPicPr>
            <a:picLocks noChangeAspect="1" noChangeArrowheads="1"/>
          </p:cNvPicPr>
          <p:nvPr/>
        </p:nvPicPr>
        <p:blipFill>
          <a:blip r:embed="rId2" cstate="print"/>
          <a:srcRect l="11192" t="7532" r="10226" b="2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55576" y="1700808"/>
            <a:ext cx="781976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5400" b="1" dirty="0">
                <a:solidFill>
                  <a:srgbClr val="800000"/>
                </a:solidFill>
                <a:latin typeface="Arial Black" pitchFamily="34" charset="0"/>
              </a:rPr>
              <a:t>Звертання – слова, </a:t>
            </a:r>
            <a:endParaRPr lang="en-US" sz="5400" b="1" dirty="0">
              <a:solidFill>
                <a:srgbClr val="800000"/>
              </a:solidFill>
              <a:latin typeface="Arial Black" pitchFamily="34" charset="0"/>
            </a:endParaRPr>
          </a:p>
          <a:p>
            <a:pPr algn="ctr"/>
            <a:r>
              <a:rPr lang="uk-UA" sz="5400" b="1" dirty="0">
                <a:solidFill>
                  <a:srgbClr val="800000"/>
                </a:solidFill>
                <a:latin typeface="Arial Black" pitchFamily="34" charset="0"/>
              </a:rPr>
              <a:t>що зближують</a:t>
            </a:r>
            <a:endParaRPr lang="uk-UA" sz="5400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0791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2" name="Picture 2" descr="http://4vector.com/i/free-vector-kraft-paper-rolls-02-vector_005071_kraft_paper_rolls_02_vector_0.jpg"/>
          <p:cNvPicPr>
            <a:picLocks noChangeAspect="1" noChangeArrowheads="1"/>
          </p:cNvPicPr>
          <p:nvPr/>
        </p:nvPicPr>
        <p:blipFill>
          <a:blip r:embed="rId2" cstate="print"/>
          <a:srcRect l="11192" t="7532" r="10226" b="2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3608" y="620688"/>
            <a:ext cx="69127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rial Black" pitchFamily="34" charset="0"/>
              </a:rPr>
              <a:t>В українській мові існує багато форм звертань, найпоширенішими з яких є </a:t>
            </a:r>
            <a:r>
              <a:rPr lang="uk-UA" sz="2000" i="1" dirty="0">
                <a:latin typeface="Arial Black" pitchFamily="34" charset="0"/>
              </a:rPr>
              <a:t>пане 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(пані, панове), добродію (добродійко, добродії), брате (сестро), козаче, друзі, колеги, товариство, громадо, </a:t>
            </a:r>
            <a:r>
              <a:rPr lang="uk-UA" sz="2000" dirty="0">
                <a:latin typeface="Arial Black" pitchFamily="34" charset="0"/>
              </a:rPr>
              <a:t>а також утворені з двох слів</a:t>
            </a:r>
            <a:r>
              <a:rPr lang="uk-UA" sz="2000" i="1" dirty="0">
                <a:latin typeface="Arial Black" pitchFamily="34" charset="0"/>
              </a:rPr>
              <a:t> 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пане-брате, друже-козаче</a:t>
            </a:r>
            <a:r>
              <a:rPr lang="uk-UA" sz="2000" dirty="0">
                <a:solidFill>
                  <a:srgbClr val="800000"/>
                </a:solidFill>
                <a:latin typeface="Arial Black" pitchFamily="34" charset="0"/>
              </a:rPr>
              <a:t>... </a:t>
            </a:r>
            <a:r>
              <a:rPr lang="uk-UA" sz="2000" dirty="0">
                <a:latin typeface="Arial Black" pitchFamily="34" charset="0"/>
              </a:rPr>
              <a:t>Вони можуть супроводжуватися означеннями 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дорогий, рідний, ласкавий, шановний, шляхетний, вельмишановний, високоповажний, </a:t>
            </a:r>
            <a:r>
              <a:rPr lang="uk-UA" sz="2000" i="1" dirty="0" err="1">
                <a:solidFill>
                  <a:srgbClr val="800000"/>
                </a:solidFill>
                <a:latin typeface="Arial Black" pitchFamily="34" charset="0"/>
              </a:rPr>
              <a:t>високодостойний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uk-UA" sz="2000" i="1" dirty="0" err="1">
                <a:solidFill>
                  <a:srgbClr val="800000"/>
                </a:solidFill>
                <a:latin typeface="Arial Black" pitchFamily="34" charset="0"/>
              </a:rPr>
              <a:t>глибокоповажний</a:t>
            </a:r>
            <a:r>
              <a:rPr lang="uk-UA" sz="2000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uk-UA" sz="2000" dirty="0">
                <a:latin typeface="Arial Black" pitchFamily="34" charset="0"/>
              </a:rPr>
              <a:t>які підкреслюють достоїнства особи, до якої ми звертаємось.</a:t>
            </a:r>
          </a:p>
        </p:txBody>
      </p:sp>
    </p:spTree>
    <p:extLst>
      <p:ext uri="{BB962C8B-B14F-4D97-AF65-F5344CB8AC3E}">
        <p14:creationId xmlns:p14="http://schemas.microsoft.com/office/powerpoint/2010/main" val="41381079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2" name="Picture 2" descr="http://4vector.com/i/free-vector-kraft-paper-rolls-02-vector_005071_kraft_paper_rolls_02_vector_0.jpg"/>
          <p:cNvPicPr>
            <a:picLocks noChangeAspect="1" noChangeArrowheads="1"/>
          </p:cNvPicPr>
          <p:nvPr/>
        </p:nvPicPr>
        <p:blipFill>
          <a:blip r:embed="rId2" cstate="print"/>
          <a:srcRect l="11192" t="7532" r="10226" b="2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548680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400" dirty="0">
                <a:latin typeface="Arial Black" pitchFamily="34" charset="0"/>
              </a:rPr>
              <a:t>Також українці часто вживають пестливі форми звертань: </a:t>
            </a:r>
            <a:r>
              <a:rPr lang="uk-UA" sz="2400" i="1" dirty="0" err="1">
                <a:solidFill>
                  <a:srgbClr val="800000"/>
                </a:solidFill>
                <a:latin typeface="Arial Black" pitchFamily="34" charset="0"/>
              </a:rPr>
              <a:t>братоньку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, сестронько, </a:t>
            </a:r>
            <a:r>
              <a:rPr lang="uk-UA" sz="2400" i="1" dirty="0" err="1">
                <a:solidFill>
                  <a:srgbClr val="800000"/>
                </a:solidFill>
                <a:latin typeface="Arial Black" pitchFamily="34" charset="0"/>
              </a:rPr>
              <a:t>товаришеньку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uk-UA" sz="2400" i="1" dirty="0" err="1">
                <a:solidFill>
                  <a:srgbClr val="800000"/>
                </a:solidFill>
                <a:latin typeface="Arial Black" pitchFamily="34" charset="0"/>
              </a:rPr>
              <a:t>пануню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, козаченьку, ріднесенький, милесенький, голубоньку...</a:t>
            </a:r>
            <a:endParaRPr lang="uk-UA" sz="2400" dirty="0">
              <a:solidFill>
                <a:srgbClr val="800000"/>
              </a:solidFill>
              <a:latin typeface="Arial Black" pitchFamily="34" charset="0"/>
            </a:endParaRPr>
          </a:p>
          <a:p>
            <a:pPr algn="ctr" fontAlgn="base"/>
            <a:r>
              <a:rPr lang="uk-UA" sz="2400" dirty="0">
                <a:latin typeface="Arial Black" pitchFamily="34" charset="0"/>
              </a:rPr>
              <a:t>Сьогодні популярним є звертання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пане (пані, панове)</a:t>
            </a:r>
            <a:r>
              <a:rPr lang="uk-UA" sz="2400" dirty="0">
                <a:solidFill>
                  <a:srgbClr val="800000"/>
                </a:solidFill>
                <a:latin typeface="Arial Black" pitchFamily="34" charset="0"/>
              </a:rPr>
              <a:t>, </a:t>
            </a:r>
            <a:r>
              <a:rPr lang="uk-UA" sz="2400" dirty="0">
                <a:latin typeface="Arial Black" pitchFamily="34" charset="0"/>
              </a:rPr>
              <a:t>яке поєднується з прізвищем, ім’ям або назвою особи за фахом чи видом діяльності. Воно може також поєднуватись з іншим словом-звертанням: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пане-добродію, пане-брате, пане-товаришу...</a:t>
            </a:r>
            <a:endParaRPr lang="uk-UA" sz="2400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0791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2" name="Picture 2" descr="http://4vector.com/i/free-vector-kraft-paper-rolls-02-vector_005071_kraft_paper_rolls_02_vector_0.jpg"/>
          <p:cNvPicPr>
            <a:picLocks noChangeAspect="1" noChangeArrowheads="1"/>
          </p:cNvPicPr>
          <p:nvPr/>
        </p:nvPicPr>
        <p:blipFill>
          <a:blip r:embed="rId2" cstate="print"/>
          <a:srcRect l="11192" t="7532" r="10226" b="2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3608" y="548680"/>
            <a:ext cx="68407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000" dirty="0">
                <a:latin typeface="Arial Black" pitchFamily="34" charset="0"/>
              </a:rPr>
              <a:t>Звертання 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добродію (добродійко, добродії</a:t>
            </a:r>
            <a:r>
              <a:rPr lang="uk-UA" sz="2000" dirty="0">
                <a:solidFill>
                  <a:srgbClr val="800000"/>
                </a:solidFill>
                <a:latin typeface="Arial Black" pitchFamily="34" charset="0"/>
              </a:rPr>
              <a:t>) </a:t>
            </a:r>
            <a:r>
              <a:rPr lang="uk-UA" sz="2000" dirty="0">
                <a:latin typeface="Arial Black" pitchFamily="34" charset="0"/>
              </a:rPr>
              <a:t>вважається давньою почесною назвою особи, яка чинить добро. Воно є шляхетним і зручним, бо можемо так звертатися як до знайомих, так і малознайомих людей.</a:t>
            </a:r>
          </a:p>
          <a:p>
            <a:pPr algn="ctr" fontAlgn="base"/>
            <a:r>
              <a:rPr lang="uk-UA" sz="2000" dirty="0">
                <a:latin typeface="Arial Black" pitchFamily="34" charset="0"/>
              </a:rPr>
              <a:t>Традиційним українським звертанням є й </a:t>
            </a:r>
            <a:r>
              <a:rPr lang="uk-UA" sz="2000" i="1" dirty="0">
                <a:solidFill>
                  <a:srgbClr val="800000"/>
                </a:solidFill>
                <a:latin typeface="Arial Black" pitchFamily="34" charset="0"/>
              </a:rPr>
              <a:t>товаришу (товаришко, товариші, товариство)</a:t>
            </a:r>
            <a:r>
              <a:rPr lang="uk-UA" sz="2000" dirty="0">
                <a:solidFill>
                  <a:srgbClr val="800000"/>
                </a:solidFill>
                <a:latin typeface="Arial Black" pitchFamily="34" charset="0"/>
              </a:rPr>
              <a:t>. </a:t>
            </a:r>
            <a:r>
              <a:rPr lang="uk-UA" sz="2000" dirty="0">
                <a:latin typeface="Arial Black" pitchFamily="34" charset="0"/>
              </a:rPr>
              <a:t>Як свідчить народна творчість, це звертання вживали козаки, січові стрільці, чумаки, виявляючи тим свою повагу, довір’я, дружбу. Проте у радянський час воно набуло дещо негативного відтінку і сьогодні втратило популярність.</a:t>
            </a:r>
          </a:p>
        </p:txBody>
      </p:sp>
    </p:spTree>
    <p:extLst>
      <p:ext uri="{BB962C8B-B14F-4D97-AF65-F5344CB8AC3E}">
        <p14:creationId xmlns:p14="http://schemas.microsoft.com/office/powerpoint/2010/main" val="413810791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2" name="Picture 2" descr="http://4vector.com/i/free-vector-kraft-paper-rolls-02-vector_005071_kraft_paper_rolls_02_vector_0.jpg"/>
          <p:cNvPicPr>
            <a:picLocks noChangeAspect="1" noChangeArrowheads="1"/>
          </p:cNvPicPr>
          <p:nvPr/>
        </p:nvPicPr>
        <p:blipFill>
          <a:blip r:embed="rId2" cstate="print"/>
          <a:srcRect l="11192" t="7532" r="10226" b="25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404664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400" dirty="0">
                <a:latin typeface="Arial Black" pitchFamily="34" charset="0"/>
              </a:rPr>
              <a:t>Усі слова звертання вживаємо в кличному відмінку: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пане Богдане, панно Софіє, друже Анатолію.</a:t>
            </a:r>
            <a:endParaRPr lang="uk-UA" sz="2400" dirty="0">
              <a:solidFill>
                <a:srgbClr val="800000"/>
              </a:solidFill>
              <a:latin typeface="Arial Black" pitchFamily="34" charset="0"/>
            </a:endParaRPr>
          </a:p>
          <a:p>
            <a:pPr fontAlgn="base"/>
            <a:r>
              <a:rPr lang="uk-UA" sz="2400" dirty="0">
                <a:latin typeface="Arial Black" pitchFamily="34" charset="0"/>
              </a:rPr>
              <a:t>Отож, звертання чоловічого роду твердої групи у кличному відмінку мають закінчення </a:t>
            </a:r>
            <a:r>
              <a:rPr lang="uk-UA" sz="2400" b="1" dirty="0">
                <a:solidFill>
                  <a:srgbClr val="000099"/>
                </a:solidFill>
                <a:latin typeface="Arial Black" pitchFamily="34" charset="0"/>
              </a:rPr>
              <a:t>-е</a:t>
            </a:r>
            <a:r>
              <a:rPr lang="uk-UA" sz="2400" dirty="0">
                <a:solidFill>
                  <a:srgbClr val="000099"/>
                </a:solidFill>
                <a:latin typeface="Arial Black" pitchFamily="34" charset="0"/>
              </a:rPr>
              <a:t>:</a:t>
            </a:r>
            <a:r>
              <a:rPr lang="uk-UA" sz="2400" dirty="0">
                <a:latin typeface="Arial Black" pitchFamily="34" charset="0"/>
              </a:rPr>
              <a:t>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брате, пане, козаче, друже.</a:t>
            </a:r>
            <a:r>
              <a:rPr lang="ru-RU" sz="2400" dirty="0"/>
              <a:t> </a:t>
            </a:r>
            <a:endParaRPr lang="en-US" sz="2400" dirty="0"/>
          </a:p>
          <a:p>
            <a:pPr algn="ctr" fontAlgn="base"/>
            <a:r>
              <a:rPr lang="uk-UA" sz="2400" dirty="0">
                <a:latin typeface="Arial Black" pitchFamily="34" charset="0"/>
              </a:rPr>
              <a:t>Звертання чоловічого роду м’якої та мішаної груп – </a:t>
            </a:r>
            <a:r>
              <a:rPr lang="uk-UA" sz="2400" b="1" dirty="0">
                <a:solidFill>
                  <a:srgbClr val="000099"/>
                </a:solidFill>
                <a:latin typeface="Arial Black" pitchFamily="34" charset="0"/>
              </a:rPr>
              <a:t>-у, -ю: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добродію, товаришу.</a:t>
            </a:r>
            <a:endParaRPr lang="uk-UA" sz="2400" dirty="0">
              <a:solidFill>
                <a:srgbClr val="800000"/>
              </a:solidFill>
              <a:latin typeface="Arial Black" pitchFamily="34" charset="0"/>
            </a:endParaRPr>
          </a:p>
          <a:p>
            <a:pPr algn="ctr" fontAlgn="base"/>
            <a:r>
              <a:rPr lang="uk-UA" sz="2400" dirty="0">
                <a:latin typeface="Arial Black" pitchFamily="34" charset="0"/>
              </a:rPr>
              <a:t>Звертання жіночого та чоловічого роду твердої групи – </a:t>
            </a:r>
            <a:r>
              <a:rPr lang="uk-UA" sz="2400" b="1" dirty="0">
                <a:solidFill>
                  <a:srgbClr val="000099"/>
                </a:solidFill>
                <a:latin typeface="Arial Black" pitchFamily="34" charset="0"/>
              </a:rPr>
              <a:t>-о</a:t>
            </a:r>
            <a:r>
              <a:rPr lang="uk-UA" sz="2400" dirty="0">
                <a:solidFill>
                  <a:srgbClr val="000099"/>
                </a:solidFill>
                <a:latin typeface="Arial Black" pitchFamily="34" charset="0"/>
              </a:rPr>
              <a:t>: </a:t>
            </a:r>
            <a:r>
              <a:rPr lang="uk-UA" sz="2400" i="1" dirty="0">
                <a:solidFill>
                  <a:srgbClr val="800000"/>
                </a:solidFill>
                <a:latin typeface="Arial Black" pitchFamily="34" charset="0"/>
              </a:rPr>
              <a:t>панно, сестро, колего</a:t>
            </a:r>
            <a:r>
              <a:rPr lang="uk-UA" sz="2400" dirty="0">
                <a:solidFill>
                  <a:srgbClr val="800000"/>
                </a:solidFill>
                <a:latin typeface="Arial Black" pitchFamily="34" charset="0"/>
              </a:rPr>
              <a:t>.</a:t>
            </a:r>
          </a:p>
          <a:p>
            <a:pPr algn="ctr" fontAlgn="base"/>
            <a:endParaRPr lang="uk-UA" sz="2400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0791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школа картинк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60648"/>
            <a:ext cx="2270914" cy="1919818"/>
          </a:xfrm>
          <a:prstGeom prst="rect">
            <a:avLst/>
          </a:prstGeom>
          <a:noFill/>
        </p:spPr>
      </p:pic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7" name="Рисунок 1" descr="Картинки по запросу учитель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97152"/>
            <a:ext cx="1276351" cy="1724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23728" y="1988840"/>
            <a:ext cx="49685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9388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i="1" dirty="0">
                <a:solidFill>
                  <a:srgbClr val="8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Прочитайте діалог за особами.</a:t>
            </a:r>
            <a:r>
              <a:rPr lang="uk-UA" sz="2800" dirty="0">
                <a:solidFill>
                  <a:srgbClr val="8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solidFill>
                <a:srgbClr val="8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lvl="0" indent="179388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>
                <a:solidFill>
                  <a:srgbClr val="000099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Які словники, крім названих у діалозі, вам відомі? З’ясуйте, де відбувається розмова.</a:t>
            </a:r>
            <a:endParaRPr lang="uk-UA" sz="2800" dirty="0">
              <a:solidFill>
                <a:srgbClr val="000099"/>
              </a:solidFill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школа картинк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60648"/>
            <a:ext cx="2270914" cy="1919818"/>
          </a:xfrm>
          <a:prstGeom prst="rect">
            <a:avLst/>
          </a:prstGeom>
          <a:noFill/>
        </p:spPr>
      </p:pic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7" name="Рисунок 1" descr="Картинки по запросу учитель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97152"/>
            <a:ext cx="1276351" cy="1724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lang="en-US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Доброго вам здоров’я!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І вам також!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Скажіть, будь ласка, чи є у вас англо-український словник? А ще я дуже хотів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би придбати словник іншомовних слів.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На жаль, словників зараз немає в продажу.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А що ви можете порекомендувати мені з науково-популярної літератури?</a:t>
            </a:r>
            <a:b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Ось перегляньте ці дві нові книги про життя на інших планетах.</a:t>
            </a:r>
            <a:b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Дуже вдячний за пораду. Я куплю ці книги. Скільки вони коштують?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П’ятнадцять гривень тридцять копійок за дві.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Спасибі. На все добре.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lvl="0" indent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— Заходьте до нас!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19672" y="1196752"/>
            <a:ext cx="604867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Домашнє завдання:</a:t>
            </a:r>
            <a:endParaRPr lang="en-US" sz="2800" b="1" dirty="0">
              <a:solidFill>
                <a:srgbClr val="800000"/>
              </a:solidFill>
              <a:latin typeface="Arial Black" pitchFamily="34" charset="0"/>
              <a:cs typeface="Times New Roman" pitchFamily="18" charset="0"/>
            </a:endParaRP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>
                <a:latin typeface="Arial Black" pitchFamily="34" charset="0"/>
              </a:rPr>
              <a:t>Використавши деякі </a:t>
            </a:r>
            <a:endParaRPr lang="en-US" sz="2800" dirty="0">
              <a:latin typeface="Arial Black" pitchFamily="34" charset="0"/>
            </a:endParaRP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>
                <a:latin typeface="Arial Black" pitchFamily="34" charset="0"/>
              </a:rPr>
              <a:t>слова й словосполучення з поданих у </a:t>
            </a:r>
            <a:r>
              <a:rPr lang="uk-UA" sz="2800" dirty="0" err="1">
                <a:latin typeface="Arial Black" pitchFamily="34" charset="0"/>
              </a:rPr>
              <a:t>довідничку</a:t>
            </a:r>
            <a:r>
              <a:rPr lang="uk-UA" sz="2800" dirty="0">
                <a:latin typeface="Arial Black" pitchFamily="34" charset="0"/>
              </a:rPr>
              <a:t>, скласти діалог між бібліотекарем та читачем; між двома приятелями у книгарні; листоношею та передплатником газет.</a:t>
            </a:r>
            <a:endParaRPr lang="uk-UA" sz="2800" b="1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384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855</Words>
  <Application>Microsoft Office PowerPoint</Application>
  <PresentationFormat>Экран (4:3)</PresentationFormat>
  <Paragraphs>47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97</cp:revision>
  <dcterms:created xsi:type="dcterms:W3CDTF">2014-07-06T18:18:01Z</dcterms:created>
  <dcterms:modified xsi:type="dcterms:W3CDTF">2022-09-05T09:58:00Z</dcterms:modified>
</cp:coreProperties>
</file>