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75" r:id="rId4"/>
    <p:sldId id="261" r:id="rId5"/>
    <p:sldId id="262" r:id="rId6"/>
    <p:sldId id="276" r:id="rId7"/>
    <p:sldId id="279" r:id="rId8"/>
    <p:sldId id="258" r:id="rId9"/>
    <p:sldId id="278" r:id="rId10"/>
    <p:sldId id="263" r:id="rId11"/>
    <p:sldId id="264" r:id="rId12"/>
    <p:sldId id="259" r:id="rId13"/>
    <p:sldId id="277" r:id="rId14"/>
    <p:sldId id="265" r:id="rId15"/>
    <p:sldId id="266" r:id="rId16"/>
    <p:sldId id="270" r:id="rId17"/>
    <p:sldId id="271" r:id="rId1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71" d="100"/>
          <a:sy n="71" d="100"/>
        </p:scale>
        <p:origin x="-84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3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6E710C-755D-4840-9880-DAEEAB9140B2}" type="doc">
      <dgm:prSet loTypeId="urn:microsoft.com/office/officeart/2005/8/layout/cycle2" loCatId="cycle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07505785-BA40-40F0-BF7E-24E4166596F4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uk-UA" dirty="0" err="1" smtClean="0"/>
            <a:t>унормованістю</a:t>
          </a:r>
          <a:endParaRPr lang="ru-RU" dirty="0"/>
        </a:p>
      </dgm:t>
    </dgm:pt>
    <dgm:pt modelId="{7829264F-D964-4626-A072-663B0FBE8A50}" type="parTrans" cxnId="{979B2F65-C232-4743-99C4-9409478347CD}">
      <dgm:prSet/>
      <dgm:spPr/>
      <dgm:t>
        <a:bodyPr/>
        <a:lstStyle/>
        <a:p>
          <a:endParaRPr lang="ru-RU"/>
        </a:p>
      </dgm:t>
    </dgm:pt>
    <dgm:pt modelId="{E17CC8BC-A68D-4C3C-97D6-28189B843354}" type="sibTrans" cxnId="{979B2F65-C232-4743-99C4-9409478347CD}">
      <dgm:prSet/>
      <dgm:spPr/>
      <dgm:t>
        <a:bodyPr/>
        <a:lstStyle/>
        <a:p>
          <a:endParaRPr lang="ru-RU"/>
        </a:p>
      </dgm:t>
    </dgm:pt>
    <dgm:pt modelId="{2089E781-554C-48CB-B5E2-7A7F77DB17BC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стандартністю</a:t>
          </a:r>
          <a:endParaRPr lang="ru-RU" dirty="0"/>
        </a:p>
      </dgm:t>
    </dgm:pt>
    <dgm:pt modelId="{8B83E2EE-AC23-4304-8C62-81F986406D64}" type="parTrans" cxnId="{91F16DB3-A730-466A-8F59-507E423AC162}">
      <dgm:prSet/>
      <dgm:spPr/>
      <dgm:t>
        <a:bodyPr/>
        <a:lstStyle/>
        <a:p>
          <a:endParaRPr lang="ru-RU"/>
        </a:p>
      </dgm:t>
    </dgm:pt>
    <dgm:pt modelId="{1A8B026F-34D3-4DDA-92B2-5FA1A52D9C9C}" type="sibTrans" cxnId="{91F16DB3-A730-466A-8F59-507E423AC162}">
      <dgm:prSet/>
      <dgm:spPr/>
      <dgm:t>
        <a:bodyPr/>
        <a:lstStyle/>
        <a:p>
          <a:endParaRPr lang="ru-RU"/>
        </a:p>
      </dgm:t>
    </dgm:pt>
    <dgm:pt modelId="{B8B8DB0D-BEB6-4FCE-B9C3-F89E4E8AD196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Розвиненою системою стилів</a:t>
          </a:r>
          <a:endParaRPr lang="ru-RU" dirty="0"/>
        </a:p>
      </dgm:t>
    </dgm:pt>
    <dgm:pt modelId="{9DFAB9DE-DC97-4883-A216-B173D27A0F8D}" type="parTrans" cxnId="{BC6BF0A1-0538-4BF8-A019-5B6089A66F96}">
      <dgm:prSet/>
      <dgm:spPr/>
      <dgm:t>
        <a:bodyPr/>
        <a:lstStyle/>
        <a:p>
          <a:endParaRPr lang="ru-RU"/>
        </a:p>
      </dgm:t>
    </dgm:pt>
    <dgm:pt modelId="{41BB9291-BE57-4693-9D38-75608E3CD038}" type="sibTrans" cxnId="{BC6BF0A1-0538-4BF8-A019-5B6089A66F96}">
      <dgm:prSet/>
      <dgm:spPr/>
      <dgm:t>
        <a:bodyPr/>
        <a:lstStyle/>
        <a:p>
          <a:endParaRPr lang="ru-RU"/>
        </a:p>
      </dgm:t>
    </dgm:pt>
    <dgm:pt modelId="{4BB75FFC-F66C-4647-A483-30C93EEE1D6F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Високою </a:t>
          </a:r>
          <a:r>
            <a:rPr lang="uk-UA" dirty="0" err="1" smtClean="0"/>
            <a:t>граматичніою</a:t>
          </a:r>
          <a:r>
            <a:rPr lang="uk-UA" dirty="0" smtClean="0"/>
            <a:t> організацією</a:t>
          </a:r>
          <a:endParaRPr lang="ru-RU" dirty="0"/>
        </a:p>
      </dgm:t>
    </dgm:pt>
    <dgm:pt modelId="{4D73906F-C313-4EB1-BB59-EBA5DE263EC7}" type="parTrans" cxnId="{4A512072-42AA-4CA4-AFF3-6AE3D20D4529}">
      <dgm:prSet/>
      <dgm:spPr/>
      <dgm:t>
        <a:bodyPr/>
        <a:lstStyle/>
        <a:p>
          <a:endParaRPr lang="ru-RU"/>
        </a:p>
      </dgm:t>
    </dgm:pt>
    <dgm:pt modelId="{36804635-C56A-4FC7-BBCC-811CF430AD6D}" type="sibTrans" cxnId="{4A512072-42AA-4CA4-AFF3-6AE3D20D4529}">
      <dgm:prSet/>
      <dgm:spPr/>
      <dgm:t>
        <a:bodyPr/>
        <a:lstStyle/>
        <a:p>
          <a:endParaRPr lang="ru-RU"/>
        </a:p>
      </dgm:t>
    </dgm:pt>
    <dgm:pt modelId="{A76C47D5-7086-4F6F-83A9-702B8A945FA8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уніфікованістю</a:t>
          </a:r>
          <a:endParaRPr lang="ru-RU" dirty="0"/>
        </a:p>
      </dgm:t>
    </dgm:pt>
    <dgm:pt modelId="{4AE2742D-C391-4F92-8FF5-ADF1801353A0}" type="parTrans" cxnId="{E0EB53E0-BA6A-4B53-8B3F-3F3E2E71BA93}">
      <dgm:prSet/>
      <dgm:spPr/>
      <dgm:t>
        <a:bodyPr/>
        <a:lstStyle/>
        <a:p>
          <a:endParaRPr lang="ru-RU"/>
        </a:p>
      </dgm:t>
    </dgm:pt>
    <dgm:pt modelId="{1346D44E-3CFA-4F63-9C12-BC170AD7926B}" type="sibTrans" cxnId="{E0EB53E0-BA6A-4B53-8B3F-3F3E2E71BA93}">
      <dgm:prSet/>
      <dgm:spPr/>
      <dgm:t>
        <a:bodyPr/>
        <a:lstStyle/>
        <a:p>
          <a:endParaRPr lang="ru-RU"/>
        </a:p>
      </dgm:t>
    </dgm:pt>
    <dgm:pt modelId="{E27FD930-FD7E-422D-82CF-3B475A434964}" type="pres">
      <dgm:prSet presAssocID="{CE6E710C-755D-4840-9880-DAEEAB9140B2}" presName="cycle" presStyleCnt="0">
        <dgm:presLayoutVars>
          <dgm:dir/>
          <dgm:resizeHandles val="exact"/>
        </dgm:presLayoutVars>
      </dgm:prSet>
      <dgm:spPr/>
    </dgm:pt>
    <dgm:pt modelId="{E56DE0B7-CF0E-4283-82A5-7CCEE75E499F}" type="pres">
      <dgm:prSet presAssocID="{07505785-BA40-40F0-BF7E-24E4166596F4}" presName="node" presStyleLbl="node1" presStyleIdx="0" presStyleCnt="5" custRadScaleRad="99048" custRadScaleInc="3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80AEF-D5B7-4D2B-A0C1-F42294859982}" type="pres">
      <dgm:prSet presAssocID="{E17CC8BC-A68D-4C3C-97D6-28189B843354}" presName="sibTrans" presStyleLbl="sibTrans2D1" presStyleIdx="0" presStyleCnt="5"/>
      <dgm:spPr/>
    </dgm:pt>
    <dgm:pt modelId="{75EF2B0C-FE25-47F5-81B0-6C71B872736D}" type="pres">
      <dgm:prSet presAssocID="{E17CC8BC-A68D-4C3C-97D6-28189B843354}" presName="connectorText" presStyleLbl="sibTrans2D1" presStyleIdx="0" presStyleCnt="5"/>
      <dgm:spPr/>
    </dgm:pt>
    <dgm:pt modelId="{23831B8A-E5CE-4BB1-92C9-B04FA51E0E60}" type="pres">
      <dgm:prSet presAssocID="{2089E781-554C-48CB-B5E2-7A7F77DB17BC}" presName="node" presStyleLbl="node1" presStyleIdx="1" presStyleCnt="5">
        <dgm:presLayoutVars>
          <dgm:bulletEnabled val="1"/>
        </dgm:presLayoutVars>
      </dgm:prSet>
      <dgm:spPr/>
    </dgm:pt>
    <dgm:pt modelId="{379C35E8-90C4-4456-B284-080E39030059}" type="pres">
      <dgm:prSet presAssocID="{1A8B026F-34D3-4DDA-92B2-5FA1A52D9C9C}" presName="sibTrans" presStyleLbl="sibTrans2D1" presStyleIdx="1" presStyleCnt="5"/>
      <dgm:spPr/>
    </dgm:pt>
    <dgm:pt modelId="{AA765AF6-CE5B-4F7E-AF3D-CEA4CA5A0ADD}" type="pres">
      <dgm:prSet presAssocID="{1A8B026F-34D3-4DDA-92B2-5FA1A52D9C9C}" presName="connectorText" presStyleLbl="sibTrans2D1" presStyleIdx="1" presStyleCnt="5"/>
      <dgm:spPr/>
    </dgm:pt>
    <dgm:pt modelId="{4E4CD13E-73F4-420D-A3DE-8E89A27B0F8B}" type="pres">
      <dgm:prSet presAssocID="{B8B8DB0D-BEB6-4FCE-B9C3-F89E4E8AD196}" presName="node" presStyleLbl="node1" presStyleIdx="2" presStyleCnt="5">
        <dgm:presLayoutVars>
          <dgm:bulletEnabled val="1"/>
        </dgm:presLayoutVars>
      </dgm:prSet>
      <dgm:spPr/>
    </dgm:pt>
    <dgm:pt modelId="{503AE85B-4ACB-40EC-B7AB-C70B73EF1DC9}" type="pres">
      <dgm:prSet presAssocID="{41BB9291-BE57-4693-9D38-75608E3CD038}" presName="sibTrans" presStyleLbl="sibTrans2D1" presStyleIdx="2" presStyleCnt="5"/>
      <dgm:spPr/>
    </dgm:pt>
    <dgm:pt modelId="{4F910A5F-824F-4C02-8F00-2EC07E7657E3}" type="pres">
      <dgm:prSet presAssocID="{41BB9291-BE57-4693-9D38-75608E3CD038}" presName="connectorText" presStyleLbl="sibTrans2D1" presStyleIdx="2" presStyleCnt="5"/>
      <dgm:spPr/>
    </dgm:pt>
    <dgm:pt modelId="{9BF6F40F-E471-4E5C-9293-2976582270C5}" type="pres">
      <dgm:prSet presAssocID="{4BB75FFC-F66C-4647-A483-30C93EEE1D6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E7911D-2DE9-4100-A4A9-DFC1809E7224}" type="pres">
      <dgm:prSet presAssocID="{36804635-C56A-4FC7-BBCC-811CF430AD6D}" presName="sibTrans" presStyleLbl="sibTrans2D1" presStyleIdx="3" presStyleCnt="5"/>
      <dgm:spPr/>
    </dgm:pt>
    <dgm:pt modelId="{8AB649B9-4997-4C74-8521-A4C367E82725}" type="pres">
      <dgm:prSet presAssocID="{36804635-C56A-4FC7-BBCC-811CF430AD6D}" presName="connectorText" presStyleLbl="sibTrans2D1" presStyleIdx="3" presStyleCnt="5"/>
      <dgm:spPr/>
    </dgm:pt>
    <dgm:pt modelId="{CA736981-65F8-485B-8AD7-39F9E3CAC81C}" type="pres">
      <dgm:prSet presAssocID="{A76C47D5-7086-4F6F-83A9-702B8A945FA8}" presName="node" presStyleLbl="node1" presStyleIdx="4" presStyleCnt="5">
        <dgm:presLayoutVars>
          <dgm:bulletEnabled val="1"/>
        </dgm:presLayoutVars>
      </dgm:prSet>
      <dgm:spPr/>
    </dgm:pt>
    <dgm:pt modelId="{16825317-5EE2-46D4-8BA8-5FBD141CAFEC}" type="pres">
      <dgm:prSet presAssocID="{1346D44E-3CFA-4F63-9C12-BC170AD7926B}" presName="sibTrans" presStyleLbl="sibTrans2D1" presStyleIdx="4" presStyleCnt="5"/>
      <dgm:spPr/>
    </dgm:pt>
    <dgm:pt modelId="{BB81B538-FA9C-4415-9C24-59C15D569678}" type="pres">
      <dgm:prSet presAssocID="{1346D44E-3CFA-4F63-9C12-BC170AD7926B}" presName="connectorText" presStyleLbl="sibTrans2D1" presStyleIdx="4" presStyleCnt="5"/>
      <dgm:spPr/>
    </dgm:pt>
  </dgm:ptLst>
  <dgm:cxnLst>
    <dgm:cxn modelId="{4532886C-2CA7-410D-BA28-7AFEB62DABF4}" type="presOf" srcId="{4BB75FFC-F66C-4647-A483-30C93EEE1D6F}" destId="{9BF6F40F-E471-4E5C-9293-2976582270C5}" srcOrd="0" destOrd="0" presId="urn:microsoft.com/office/officeart/2005/8/layout/cycle2"/>
    <dgm:cxn modelId="{EC111CCB-C814-45A6-BD4F-7D9069D54EC2}" type="presOf" srcId="{41BB9291-BE57-4693-9D38-75608E3CD038}" destId="{503AE85B-4ACB-40EC-B7AB-C70B73EF1DC9}" srcOrd="0" destOrd="0" presId="urn:microsoft.com/office/officeart/2005/8/layout/cycle2"/>
    <dgm:cxn modelId="{285D76BE-6A59-4B09-A29A-F617BEC32213}" type="presOf" srcId="{07505785-BA40-40F0-BF7E-24E4166596F4}" destId="{E56DE0B7-CF0E-4283-82A5-7CCEE75E499F}" srcOrd="0" destOrd="0" presId="urn:microsoft.com/office/officeart/2005/8/layout/cycle2"/>
    <dgm:cxn modelId="{81E8EAEE-A5BB-43F5-B997-A891B0F59A69}" type="presOf" srcId="{1346D44E-3CFA-4F63-9C12-BC170AD7926B}" destId="{BB81B538-FA9C-4415-9C24-59C15D569678}" srcOrd="1" destOrd="0" presId="urn:microsoft.com/office/officeart/2005/8/layout/cycle2"/>
    <dgm:cxn modelId="{6ED15F4E-3666-4190-AEF4-4B936D577E1F}" type="presOf" srcId="{CE6E710C-755D-4840-9880-DAEEAB9140B2}" destId="{E27FD930-FD7E-422D-82CF-3B475A434964}" srcOrd="0" destOrd="0" presId="urn:microsoft.com/office/officeart/2005/8/layout/cycle2"/>
    <dgm:cxn modelId="{86557A2F-4DA3-4AB2-B19C-D6119CEA08A0}" type="presOf" srcId="{36804635-C56A-4FC7-BBCC-811CF430AD6D}" destId="{4CE7911D-2DE9-4100-A4A9-DFC1809E7224}" srcOrd="0" destOrd="0" presId="urn:microsoft.com/office/officeart/2005/8/layout/cycle2"/>
    <dgm:cxn modelId="{0F798B92-F9D5-4D4A-8EDE-A39C25A8035C}" type="presOf" srcId="{1346D44E-3CFA-4F63-9C12-BC170AD7926B}" destId="{16825317-5EE2-46D4-8BA8-5FBD141CAFEC}" srcOrd="0" destOrd="0" presId="urn:microsoft.com/office/officeart/2005/8/layout/cycle2"/>
    <dgm:cxn modelId="{979B2F65-C232-4743-99C4-9409478347CD}" srcId="{CE6E710C-755D-4840-9880-DAEEAB9140B2}" destId="{07505785-BA40-40F0-BF7E-24E4166596F4}" srcOrd="0" destOrd="0" parTransId="{7829264F-D964-4626-A072-663B0FBE8A50}" sibTransId="{E17CC8BC-A68D-4C3C-97D6-28189B843354}"/>
    <dgm:cxn modelId="{8BA2A8B0-887B-4F02-9DE8-7BDEB299DFC3}" type="presOf" srcId="{1A8B026F-34D3-4DDA-92B2-5FA1A52D9C9C}" destId="{379C35E8-90C4-4456-B284-080E39030059}" srcOrd="0" destOrd="0" presId="urn:microsoft.com/office/officeart/2005/8/layout/cycle2"/>
    <dgm:cxn modelId="{7A6E4507-B84B-47AF-AB49-70A48AD02F04}" type="presOf" srcId="{1A8B026F-34D3-4DDA-92B2-5FA1A52D9C9C}" destId="{AA765AF6-CE5B-4F7E-AF3D-CEA4CA5A0ADD}" srcOrd="1" destOrd="0" presId="urn:microsoft.com/office/officeart/2005/8/layout/cycle2"/>
    <dgm:cxn modelId="{91F16DB3-A730-466A-8F59-507E423AC162}" srcId="{CE6E710C-755D-4840-9880-DAEEAB9140B2}" destId="{2089E781-554C-48CB-B5E2-7A7F77DB17BC}" srcOrd="1" destOrd="0" parTransId="{8B83E2EE-AC23-4304-8C62-81F986406D64}" sibTransId="{1A8B026F-34D3-4DDA-92B2-5FA1A52D9C9C}"/>
    <dgm:cxn modelId="{E0EB53E0-BA6A-4B53-8B3F-3F3E2E71BA93}" srcId="{CE6E710C-755D-4840-9880-DAEEAB9140B2}" destId="{A76C47D5-7086-4F6F-83A9-702B8A945FA8}" srcOrd="4" destOrd="0" parTransId="{4AE2742D-C391-4F92-8FF5-ADF1801353A0}" sibTransId="{1346D44E-3CFA-4F63-9C12-BC170AD7926B}"/>
    <dgm:cxn modelId="{BC6BF0A1-0538-4BF8-A019-5B6089A66F96}" srcId="{CE6E710C-755D-4840-9880-DAEEAB9140B2}" destId="{B8B8DB0D-BEB6-4FCE-B9C3-F89E4E8AD196}" srcOrd="2" destOrd="0" parTransId="{9DFAB9DE-DC97-4883-A216-B173D27A0F8D}" sibTransId="{41BB9291-BE57-4693-9D38-75608E3CD038}"/>
    <dgm:cxn modelId="{3B604B04-9EAD-4510-9DD2-37FB55C2A317}" type="presOf" srcId="{E17CC8BC-A68D-4C3C-97D6-28189B843354}" destId="{75EF2B0C-FE25-47F5-81B0-6C71B872736D}" srcOrd="1" destOrd="0" presId="urn:microsoft.com/office/officeart/2005/8/layout/cycle2"/>
    <dgm:cxn modelId="{161A150B-EF22-44D0-BC40-A621307A7F6C}" type="presOf" srcId="{A76C47D5-7086-4F6F-83A9-702B8A945FA8}" destId="{CA736981-65F8-485B-8AD7-39F9E3CAC81C}" srcOrd="0" destOrd="0" presId="urn:microsoft.com/office/officeart/2005/8/layout/cycle2"/>
    <dgm:cxn modelId="{39D7E6D7-01B1-494A-84A3-950F3377DBBC}" type="presOf" srcId="{2089E781-554C-48CB-B5E2-7A7F77DB17BC}" destId="{23831B8A-E5CE-4BB1-92C9-B04FA51E0E60}" srcOrd="0" destOrd="0" presId="urn:microsoft.com/office/officeart/2005/8/layout/cycle2"/>
    <dgm:cxn modelId="{1E01A5FE-B234-4FB9-8A49-C67E56D80060}" type="presOf" srcId="{41BB9291-BE57-4693-9D38-75608E3CD038}" destId="{4F910A5F-824F-4C02-8F00-2EC07E7657E3}" srcOrd="1" destOrd="0" presId="urn:microsoft.com/office/officeart/2005/8/layout/cycle2"/>
    <dgm:cxn modelId="{9AC450D5-4F02-4452-A064-D0EC9B6FC2FC}" type="presOf" srcId="{B8B8DB0D-BEB6-4FCE-B9C3-F89E4E8AD196}" destId="{4E4CD13E-73F4-420D-A3DE-8E89A27B0F8B}" srcOrd="0" destOrd="0" presId="urn:microsoft.com/office/officeart/2005/8/layout/cycle2"/>
    <dgm:cxn modelId="{2FE40AFB-4E5F-4F29-A80A-6A22201F3993}" type="presOf" srcId="{36804635-C56A-4FC7-BBCC-811CF430AD6D}" destId="{8AB649B9-4997-4C74-8521-A4C367E82725}" srcOrd="1" destOrd="0" presId="urn:microsoft.com/office/officeart/2005/8/layout/cycle2"/>
    <dgm:cxn modelId="{B8A605FD-B4E5-4888-856C-137A82A511D8}" type="presOf" srcId="{E17CC8BC-A68D-4C3C-97D6-28189B843354}" destId="{6CF80AEF-D5B7-4D2B-A0C1-F42294859982}" srcOrd="0" destOrd="0" presId="urn:microsoft.com/office/officeart/2005/8/layout/cycle2"/>
    <dgm:cxn modelId="{4A512072-42AA-4CA4-AFF3-6AE3D20D4529}" srcId="{CE6E710C-755D-4840-9880-DAEEAB9140B2}" destId="{4BB75FFC-F66C-4647-A483-30C93EEE1D6F}" srcOrd="3" destOrd="0" parTransId="{4D73906F-C313-4EB1-BB59-EBA5DE263EC7}" sibTransId="{36804635-C56A-4FC7-BBCC-811CF430AD6D}"/>
    <dgm:cxn modelId="{ECDDB7A7-23DA-44EB-A1C1-9B7A44953CF1}" type="presParOf" srcId="{E27FD930-FD7E-422D-82CF-3B475A434964}" destId="{E56DE0B7-CF0E-4283-82A5-7CCEE75E499F}" srcOrd="0" destOrd="0" presId="urn:microsoft.com/office/officeart/2005/8/layout/cycle2"/>
    <dgm:cxn modelId="{3E92B420-F932-4E10-9E8B-FA4E4F7D8E8D}" type="presParOf" srcId="{E27FD930-FD7E-422D-82CF-3B475A434964}" destId="{6CF80AEF-D5B7-4D2B-A0C1-F42294859982}" srcOrd="1" destOrd="0" presId="urn:microsoft.com/office/officeart/2005/8/layout/cycle2"/>
    <dgm:cxn modelId="{35088C47-73E7-465F-B424-441653887A46}" type="presParOf" srcId="{6CF80AEF-D5B7-4D2B-A0C1-F42294859982}" destId="{75EF2B0C-FE25-47F5-81B0-6C71B872736D}" srcOrd="0" destOrd="0" presId="urn:microsoft.com/office/officeart/2005/8/layout/cycle2"/>
    <dgm:cxn modelId="{364FFF18-8F33-4B6D-997B-5E5F1657A95C}" type="presParOf" srcId="{E27FD930-FD7E-422D-82CF-3B475A434964}" destId="{23831B8A-E5CE-4BB1-92C9-B04FA51E0E60}" srcOrd="2" destOrd="0" presId="urn:microsoft.com/office/officeart/2005/8/layout/cycle2"/>
    <dgm:cxn modelId="{73B724BC-5605-42A0-AE49-4ACDABEC8051}" type="presParOf" srcId="{E27FD930-FD7E-422D-82CF-3B475A434964}" destId="{379C35E8-90C4-4456-B284-080E39030059}" srcOrd="3" destOrd="0" presId="urn:microsoft.com/office/officeart/2005/8/layout/cycle2"/>
    <dgm:cxn modelId="{4878C17C-5D1F-4302-B1F7-8C0F630A03F1}" type="presParOf" srcId="{379C35E8-90C4-4456-B284-080E39030059}" destId="{AA765AF6-CE5B-4F7E-AF3D-CEA4CA5A0ADD}" srcOrd="0" destOrd="0" presId="urn:microsoft.com/office/officeart/2005/8/layout/cycle2"/>
    <dgm:cxn modelId="{A92CF037-8561-4A82-B983-2AB9C0F55D80}" type="presParOf" srcId="{E27FD930-FD7E-422D-82CF-3B475A434964}" destId="{4E4CD13E-73F4-420D-A3DE-8E89A27B0F8B}" srcOrd="4" destOrd="0" presId="urn:microsoft.com/office/officeart/2005/8/layout/cycle2"/>
    <dgm:cxn modelId="{3D5FF070-7AFC-4BA0-A983-0C03D84F94ED}" type="presParOf" srcId="{E27FD930-FD7E-422D-82CF-3B475A434964}" destId="{503AE85B-4ACB-40EC-B7AB-C70B73EF1DC9}" srcOrd="5" destOrd="0" presId="urn:microsoft.com/office/officeart/2005/8/layout/cycle2"/>
    <dgm:cxn modelId="{82680D07-E025-47E3-AABD-EC02A8512D3E}" type="presParOf" srcId="{503AE85B-4ACB-40EC-B7AB-C70B73EF1DC9}" destId="{4F910A5F-824F-4C02-8F00-2EC07E7657E3}" srcOrd="0" destOrd="0" presId="urn:microsoft.com/office/officeart/2005/8/layout/cycle2"/>
    <dgm:cxn modelId="{94075796-06BD-4E09-80F4-31BF65C8C28E}" type="presParOf" srcId="{E27FD930-FD7E-422D-82CF-3B475A434964}" destId="{9BF6F40F-E471-4E5C-9293-2976582270C5}" srcOrd="6" destOrd="0" presId="urn:microsoft.com/office/officeart/2005/8/layout/cycle2"/>
    <dgm:cxn modelId="{26368C6F-CA18-445E-B219-BDC599D6D875}" type="presParOf" srcId="{E27FD930-FD7E-422D-82CF-3B475A434964}" destId="{4CE7911D-2DE9-4100-A4A9-DFC1809E7224}" srcOrd="7" destOrd="0" presId="urn:microsoft.com/office/officeart/2005/8/layout/cycle2"/>
    <dgm:cxn modelId="{58EE2A66-CDF2-4388-92AE-95AE850273CA}" type="presParOf" srcId="{4CE7911D-2DE9-4100-A4A9-DFC1809E7224}" destId="{8AB649B9-4997-4C74-8521-A4C367E82725}" srcOrd="0" destOrd="0" presId="urn:microsoft.com/office/officeart/2005/8/layout/cycle2"/>
    <dgm:cxn modelId="{6D8E316C-4C57-4400-B234-F488C4F21811}" type="presParOf" srcId="{E27FD930-FD7E-422D-82CF-3B475A434964}" destId="{CA736981-65F8-485B-8AD7-39F9E3CAC81C}" srcOrd="8" destOrd="0" presId="urn:microsoft.com/office/officeart/2005/8/layout/cycle2"/>
    <dgm:cxn modelId="{EC7159A6-3047-4417-ABCB-A3852B11FBCE}" type="presParOf" srcId="{E27FD930-FD7E-422D-82CF-3B475A434964}" destId="{16825317-5EE2-46D4-8BA8-5FBD141CAFEC}" srcOrd="9" destOrd="0" presId="urn:microsoft.com/office/officeart/2005/8/layout/cycle2"/>
    <dgm:cxn modelId="{308D2C74-9733-4DB6-94BA-5952739BA335}" type="presParOf" srcId="{16825317-5EE2-46D4-8BA8-5FBD141CAFEC}" destId="{BB81B538-FA9C-4415-9C24-59C15D56967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6DE0B7-CF0E-4283-82A5-7CCEE75E499F}">
      <dsp:nvSpPr>
        <dsp:cNvPr id="0" name=""/>
        <dsp:cNvSpPr/>
      </dsp:nvSpPr>
      <dsp:spPr>
        <a:xfrm>
          <a:off x="2471939" y="15773"/>
          <a:ext cx="1226343" cy="1226343"/>
        </a:xfrm>
        <a:prstGeom prst="ellipse">
          <a:avLst/>
        </a:prstGeom>
        <a:gradFill rotWithShape="1">
          <a:gsLst>
            <a:gs pos="0">
              <a:schemeClr val="accent6">
                <a:tint val="45000"/>
                <a:satMod val="200000"/>
              </a:schemeClr>
            </a:gs>
            <a:gs pos="30000">
              <a:schemeClr val="accent6">
                <a:tint val="61000"/>
                <a:satMod val="200000"/>
              </a:schemeClr>
            </a:gs>
            <a:gs pos="45000">
              <a:schemeClr val="accent6">
                <a:tint val="66000"/>
                <a:satMod val="200000"/>
              </a:schemeClr>
            </a:gs>
            <a:gs pos="55000">
              <a:schemeClr val="accent6">
                <a:tint val="66000"/>
                <a:satMod val="200000"/>
              </a:schemeClr>
            </a:gs>
            <a:gs pos="73000">
              <a:schemeClr val="accent6">
                <a:tint val="61000"/>
                <a:satMod val="200000"/>
              </a:schemeClr>
            </a:gs>
            <a:gs pos="100000">
              <a:schemeClr val="accent6">
                <a:tint val="45000"/>
                <a:satMod val="200000"/>
              </a:schemeClr>
            </a:gs>
          </a:gsLst>
          <a:lin ang="950000" scaled="1"/>
        </a:gradFill>
        <a:ln w="9525" cap="flat" cmpd="sng" algn="ctr">
          <a:solidFill>
            <a:schemeClr val="accent6"/>
          </a:solidFill>
          <a:prstDash val="solid"/>
        </a:ln>
        <a:effectLst>
          <a:outerShdw blurRad="38100" dist="25400" dir="2700000" algn="br" rotWithShape="0">
            <a:srgbClr val="000000">
              <a:alpha val="4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 dirty="0" err="1" smtClean="0"/>
            <a:t>унормованістю</a:t>
          </a:r>
          <a:endParaRPr lang="ru-RU" sz="900" kern="1200" dirty="0"/>
        </a:p>
      </dsp:txBody>
      <dsp:txXfrm>
        <a:off x="2651533" y="195367"/>
        <a:ext cx="867155" cy="867155"/>
      </dsp:txXfrm>
    </dsp:sp>
    <dsp:sp modelId="{6CF80AEF-D5B7-4D2B-A0C1-F42294859982}">
      <dsp:nvSpPr>
        <dsp:cNvPr id="0" name=""/>
        <dsp:cNvSpPr/>
      </dsp:nvSpPr>
      <dsp:spPr>
        <a:xfrm rot="2177864">
          <a:off x="3652075" y="950970"/>
          <a:ext cx="306404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3660994" y="1006540"/>
        <a:ext cx="214483" cy="248335"/>
      </dsp:txXfrm>
    </dsp:sp>
    <dsp:sp modelId="{23831B8A-E5CE-4BB1-92C9-B04FA51E0E60}">
      <dsp:nvSpPr>
        <dsp:cNvPr id="0" name=""/>
        <dsp:cNvSpPr/>
      </dsp:nvSpPr>
      <dsp:spPr>
        <a:xfrm>
          <a:off x="3926250" y="1083982"/>
          <a:ext cx="1226343" cy="1226343"/>
        </a:xfrm>
        <a:prstGeom prst="ellipse">
          <a:avLst/>
        </a:prstGeom>
        <a:gradFill rotWithShape="1">
          <a:gsLst>
            <a:gs pos="0">
              <a:schemeClr val="accent6">
                <a:tint val="45000"/>
                <a:satMod val="200000"/>
              </a:schemeClr>
            </a:gs>
            <a:gs pos="30000">
              <a:schemeClr val="accent6">
                <a:tint val="61000"/>
                <a:satMod val="200000"/>
              </a:schemeClr>
            </a:gs>
            <a:gs pos="45000">
              <a:schemeClr val="accent6">
                <a:tint val="66000"/>
                <a:satMod val="200000"/>
              </a:schemeClr>
            </a:gs>
            <a:gs pos="55000">
              <a:schemeClr val="accent6">
                <a:tint val="66000"/>
                <a:satMod val="200000"/>
              </a:schemeClr>
            </a:gs>
            <a:gs pos="73000">
              <a:schemeClr val="accent6">
                <a:tint val="61000"/>
                <a:satMod val="200000"/>
              </a:schemeClr>
            </a:gs>
            <a:gs pos="100000">
              <a:schemeClr val="accent6">
                <a:tint val="45000"/>
                <a:satMod val="200000"/>
              </a:schemeClr>
            </a:gs>
          </a:gsLst>
          <a:lin ang="950000" scaled="1"/>
        </a:gradFill>
        <a:ln w="9525" cap="flat" cmpd="sng" algn="ctr">
          <a:solidFill>
            <a:schemeClr val="accent6"/>
          </a:solidFill>
          <a:prstDash val="solid"/>
        </a:ln>
        <a:effectLst>
          <a:outerShdw blurRad="38100" dist="25400" dir="2700000" algn="br" rotWithShape="0">
            <a:srgbClr val="000000">
              <a:alpha val="4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 dirty="0" smtClean="0"/>
            <a:t>стандартністю</a:t>
          </a:r>
          <a:endParaRPr lang="ru-RU" sz="900" kern="1200" dirty="0"/>
        </a:p>
      </dsp:txBody>
      <dsp:txXfrm>
        <a:off x="4105844" y="1263576"/>
        <a:ext cx="867155" cy="867155"/>
      </dsp:txXfrm>
    </dsp:sp>
    <dsp:sp modelId="{379C35E8-90C4-4456-B284-080E39030059}">
      <dsp:nvSpPr>
        <dsp:cNvPr id="0" name=""/>
        <dsp:cNvSpPr/>
      </dsp:nvSpPr>
      <dsp:spPr>
        <a:xfrm rot="6480000">
          <a:off x="4093900" y="2358041"/>
          <a:ext cx="327092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34648"/>
            <a:satOff val="-2586"/>
            <a:lumOff val="612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 rot="10800000">
        <a:off x="4158126" y="2394156"/>
        <a:ext cx="228964" cy="248335"/>
      </dsp:txXfrm>
    </dsp:sp>
    <dsp:sp modelId="{4E4CD13E-73F4-420D-A3DE-8E89A27B0F8B}">
      <dsp:nvSpPr>
        <dsp:cNvPr id="0" name=""/>
        <dsp:cNvSpPr/>
      </dsp:nvSpPr>
      <dsp:spPr>
        <a:xfrm>
          <a:off x="3356577" y="2837255"/>
          <a:ext cx="1226343" cy="1226343"/>
        </a:xfrm>
        <a:prstGeom prst="ellipse">
          <a:avLst/>
        </a:prstGeom>
        <a:gradFill rotWithShape="1">
          <a:gsLst>
            <a:gs pos="0">
              <a:schemeClr val="accent6">
                <a:tint val="45000"/>
                <a:satMod val="200000"/>
              </a:schemeClr>
            </a:gs>
            <a:gs pos="30000">
              <a:schemeClr val="accent6">
                <a:tint val="61000"/>
                <a:satMod val="200000"/>
              </a:schemeClr>
            </a:gs>
            <a:gs pos="45000">
              <a:schemeClr val="accent6">
                <a:tint val="66000"/>
                <a:satMod val="200000"/>
              </a:schemeClr>
            </a:gs>
            <a:gs pos="55000">
              <a:schemeClr val="accent6">
                <a:tint val="66000"/>
                <a:satMod val="200000"/>
              </a:schemeClr>
            </a:gs>
            <a:gs pos="73000">
              <a:schemeClr val="accent6">
                <a:tint val="61000"/>
                <a:satMod val="200000"/>
              </a:schemeClr>
            </a:gs>
            <a:gs pos="100000">
              <a:schemeClr val="accent6">
                <a:tint val="45000"/>
                <a:satMod val="200000"/>
              </a:schemeClr>
            </a:gs>
          </a:gsLst>
          <a:lin ang="950000" scaled="1"/>
        </a:gradFill>
        <a:ln w="9525" cap="flat" cmpd="sng" algn="ctr">
          <a:solidFill>
            <a:schemeClr val="accent6"/>
          </a:solidFill>
          <a:prstDash val="solid"/>
        </a:ln>
        <a:effectLst>
          <a:outerShdw blurRad="38100" dist="25400" dir="2700000" algn="br" rotWithShape="0">
            <a:srgbClr val="000000">
              <a:alpha val="4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 dirty="0" smtClean="0"/>
            <a:t>Розвиненою системою стилів</a:t>
          </a:r>
          <a:endParaRPr lang="ru-RU" sz="900" kern="1200" dirty="0"/>
        </a:p>
      </dsp:txBody>
      <dsp:txXfrm>
        <a:off x="3536171" y="3016849"/>
        <a:ext cx="867155" cy="867155"/>
      </dsp:txXfrm>
    </dsp:sp>
    <dsp:sp modelId="{503AE85B-4ACB-40EC-B7AB-C70B73EF1DC9}">
      <dsp:nvSpPr>
        <dsp:cNvPr id="0" name=""/>
        <dsp:cNvSpPr/>
      </dsp:nvSpPr>
      <dsp:spPr>
        <a:xfrm rot="10800000">
          <a:off x="2893711" y="3243481"/>
          <a:ext cx="327092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69296"/>
            <a:satOff val="-5172"/>
            <a:lumOff val="1224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 rot="10800000">
        <a:off x="2991839" y="3326259"/>
        <a:ext cx="228964" cy="248335"/>
      </dsp:txXfrm>
    </dsp:sp>
    <dsp:sp modelId="{9BF6F40F-E471-4E5C-9293-2976582270C5}">
      <dsp:nvSpPr>
        <dsp:cNvPr id="0" name=""/>
        <dsp:cNvSpPr/>
      </dsp:nvSpPr>
      <dsp:spPr>
        <a:xfrm>
          <a:off x="1513078" y="2837255"/>
          <a:ext cx="1226343" cy="1226343"/>
        </a:xfrm>
        <a:prstGeom prst="ellipse">
          <a:avLst/>
        </a:prstGeom>
        <a:gradFill rotWithShape="1">
          <a:gsLst>
            <a:gs pos="0">
              <a:schemeClr val="accent6">
                <a:tint val="45000"/>
                <a:satMod val="200000"/>
              </a:schemeClr>
            </a:gs>
            <a:gs pos="30000">
              <a:schemeClr val="accent6">
                <a:tint val="61000"/>
                <a:satMod val="200000"/>
              </a:schemeClr>
            </a:gs>
            <a:gs pos="45000">
              <a:schemeClr val="accent6">
                <a:tint val="66000"/>
                <a:satMod val="200000"/>
              </a:schemeClr>
            </a:gs>
            <a:gs pos="55000">
              <a:schemeClr val="accent6">
                <a:tint val="66000"/>
                <a:satMod val="200000"/>
              </a:schemeClr>
            </a:gs>
            <a:gs pos="73000">
              <a:schemeClr val="accent6">
                <a:tint val="61000"/>
                <a:satMod val="200000"/>
              </a:schemeClr>
            </a:gs>
            <a:gs pos="100000">
              <a:schemeClr val="accent6">
                <a:tint val="45000"/>
                <a:satMod val="200000"/>
              </a:schemeClr>
            </a:gs>
          </a:gsLst>
          <a:lin ang="950000" scaled="1"/>
        </a:gradFill>
        <a:ln w="9525" cap="flat" cmpd="sng" algn="ctr">
          <a:solidFill>
            <a:schemeClr val="accent6"/>
          </a:solidFill>
          <a:prstDash val="solid"/>
        </a:ln>
        <a:effectLst>
          <a:outerShdw blurRad="38100" dist="25400" dir="2700000" algn="br" rotWithShape="0">
            <a:srgbClr val="000000">
              <a:alpha val="4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 dirty="0" smtClean="0"/>
            <a:t>Високою </a:t>
          </a:r>
          <a:r>
            <a:rPr lang="uk-UA" sz="900" kern="1200" dirty="0" err="1" smtClean="0"/>
            <a:t>граматичніою</a:t>
          </a:r>
          <a:r>
            <a:rPr lang="uk-UA" sz="900" kern="1200" dirty="0" smtClean="0"/>
            <a:t> організацією</a:t>
          </a:r>
          <a:endParaRPr lang="ru-RU" sz="900" kern="1200" dirty="0"/>
        </a:p>
      </dsp:txBody>
      <dsp:txXfrm>
        <a:off x="1692672" y="3016849"/>
        <a:ext cx="867155" cy="867155"/>
      </dsp:txXfrm>
    </dsp:sp>
    <dsp:sp modelId="{4CE7911D-2DE9-4100-A4A9-DFC1809E7224}">
      <dsp:nvSpPr>
        <dsp:cNvPr id="0" name=""/>
        <dsp:cNvSpPr/>
      </dsp:nvSpPr>
      <dsp:spPr>
        <a:xfrm rot="15120000">
          <a:off x="1680728" y="2375649"/>
          <a:ext cx="327092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103945"/>
            <a:satOff val="-7757"/>
            <a:lumOff val="1836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 rot="10800000">
        <a:off x="1744954" y="2505090"/>
        <a:ext cx="228964" cy="248335"/>
      </dsp:txXfrm>
    </dsp:sp>
    <dsp:sp modelId="{CA736981-65F8-485B-8AD7-39F9E3CAC81C}">
      <dsp:nvSpPr>
        <dsp:cNvPr id="0" name=""/>
        <dsp:cNvSpPr/>
      </dsp:nvSpPr>
      <dsp:spPr>
        <a:xfrm>
          <a:off x="943405" y="1083982"/>
          <a:ext cx="1226343" cy="1226343"/>
        </a:xfrm>
        <a:prstGeom prst="ellipse">
          <a:avLst/>
        </a:prstGeom>
        <a:gradFill rotWithShape="1">
          <a:gsLst>
            <a:gs pos="0">
              <a:schemeClr val="accent6">
                <a:tint val="45000"/>
                <a:satMod val="200000"/>
              </a:schemeClr>
            </a:gs>
            <a:gs pos="30000">
              <a:schemeClr val="accent6">
                <a:tint val="61000"/>
                <a:satMod val="200000"/>
              </a:schemeClr>
            </a:gs>
            <a:gs pos="45000">
              <a:schemeClr val="accent6">
                <a:tint val="66000"/>
                <a:satMod val="200000"/>
              </a:schemeClr>
            </a:gs>
            <a:gs pos="55000">
              <a:schemeClr val="accent6">
                <a:tint val="66000"/>
                <a:satMod val="200000"/>
              </a:schemeClr>
            </a:gs>
            <a:gs pos="73000">
              <a:schemeClr val="accent6">
                <a:tint val="61000"/>
                <a:satMod val="200000"/>
              </a:schemeClr>
            </a:gs>
            <a:gs pos="100000">
              <a:schemeClr val="accent6">
                <a:tint val="45000"/>
                <a:satMod val="200000"/>
              </a:schemeClr>
            </a:gs>
          </a:gsLst>
          <a:lin ang="950000" scaled="1"/>
        </a:gradFill>
        <a:ln w="9525" cap="flat" cmpd="sng" algn="ctr">
          <a:solidFill>
            <a:schemeClr val="accent6"/>
          </a:solidFill>
          <a:prstDash val="solid"/>
        </a:ln>
        <a:effectLst>
          <a:outerShdw blurRad="38100" dist="25400" dir="2700000" algn="br" rotWithShape="0">
            <a:srgbClr val="000000">
              <a:alpha val="4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 dirty="0" smtClean="0"/>
            <a:t>уніфікованістю</a:t>
          </a:r>
          <a:endParaRPr lang="ru-RU" sz="900" kern="1200" dirty="0"/>
        </a:p>
      </dsp:txBody>
      <dsp:txXfrm>
        <a:off x="1122999" y="1263576"/>
        <a:ext cx="867155" cy="867155"/>
      </dsp:txXfrm>
    </dsp:sp>
    <dsp:sp modelId="{16825317-5EE2-46D4-8BA8-5FBD141CAFEC}">
      <dsp:nvSpPr>
        <dsp:cNvPr id="0" name=""/>
        <dsp:cNvSpPr/>
      </dsp:nvSpPr>
      <dsp:spPr>
        <a:xfrm rot="19503143">
          <a:off x="2143802" y="961590"/>
          <a:ext cx="338382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138593"/>
            <a:satOff val="-10343"/>
            <a:lumOff val="2449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152955" y="1073443"/>
        <a:ext cx="236867" cy="2483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14017-D53A-4C49-AB3D-BFB40142A622}" type="datetimeFigureOut">
              <a:rPr lang="ru-RU" smtClean="0"/>
              <a:pPr/>
              <a:t>31.03.2018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A44072-F189-439D-8CD2-243137723C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910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93959E6-847B-4937-8C3D-49CDB5BA4EF3}" type="datetimeFigureOut">
              <a:rPr lang="uk-UA" smtClean="0"/>
              <a:pPr/>
              <a:t>31.03.2018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31.03.2018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93959E6-847B-4937-8C3D-49CDB5BA4EF3}" type="datetimeFigureOut">
              <a:rPr lang="uk-UA" smtClean="0"/>
              <a:pPr/>
              <a:t>31.03.2018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31.03.2018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31.03.2018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3959E6-847B-4937-8C3D-49CDB5BA4EF3}" type="datetimeFigureOut">
              <a:rPr lang="uk-UA" smtClean="0"/>
              <a:pPr/>
              <a:t>31.03.2018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31.03.2018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93959E6-847B-4937-8C3D-49CDB5BA4EF3}" type="datetimeFigureOut">
              <a:rPr lang="uk-UA" smtClean="0"/>
              <a:pPr/>
              <a:t>31.03.2018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93959E6-847B-4937-8C3D-49CDB5BA4EF3}" type="datetimeFigureOut">
              <a:rPr lang="uk-UA" smtClean="0"/>
              <a:pPr/>
              <a:t>31.03.2018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31.03.2018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31.03.2018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893959E6-847B-4937-8C3D-49CDB5BA4EF3}" type="datetimeFigureOut">
              <a:rPr lang="uk-UA" smtClean="0"/>
              <a:pPr/>
              <a:t>31.03.2018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C9BD255C-740D-4BFE-A60D-37750E3706A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езультат пошуку зображень за запитом &quot;лiтературна мов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288" y="2239568"/>
            <a:ext cx="6189712" cy="464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955"/>
            <a:ext cx="5120640" cy="2304288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/>
              <a:t>Тема уроку: Вступ. Поняття літературно</a:t>
            </a:r>
            <a:r>
              <a:rPr lang="uk-UA" b="1" dirty="0"/>
              <a:t>ї</a:t>
            </a:r>
            <a:r>
              <a:rPr lang="uk-UA" b="1" dirty="0" smtClean="0"/>
              <a:t> мови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Ð°ÑÑÐ¸Ð½ÐºÐ¸ Ð¿Ð¾ Ð·Ð°Ð¿ÑÐ¾ÑÑ Ð¼Ð¾Ð²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152"/>
            <a:ext cx="8964488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539552" y="2204864"/>
            <a:ext cx="8229600" cy="4525963"/>
          </a:xfrm>
        </p:spPr>
        <p:txBody>
          <a:bodyPr>
            <a:noAutofit/>
          </a:bodyPr>
          <a:lstStyle/>
          <a:p>
            <a:pPr lvl="0" algn="just"/>
            <a:r>
              <a:rPr lang="uk-UA" sz="3600" b="1" i="1" dirty="0" smtClean="0"/>
              <a:t>1</a:t>
            </a:r>
            <a:r>
              <a:rPr lang="uk-UA" sz="3600" b="1" i="1" dirty="0" smtClean="0"/>
              <a:t>. </a:t>
            </a:r>
            <a:r>
              <a:rPr lang="uk-UA" sz="3600" b="1" i="1" dirty="0" smtClean="0"/>
              <a:t>Поняття літературної мови.</a:t>
            </a:r>
          </a:p>
          <a:p>
            <a:pPr lvl="0" algn="just"/>
            <a:r>
              <a:rPr lang="uk-UA" sz="3600" b="1" i="1" dirty="0" smtClean="0"/>
              <a:t>2. Роль мови у суспільстві.</a:t>
            </a:r>
          </a:p>
          <a:p>
            <a:pPr lvl="0" algn="just"/>
            <a:r>
              <a:rPr lang="uk-UA" sz="3600" b="1" i="1" dirty="0" smtClean="0"/>
              <a:t>3. Мовна норма.</a:t>
            </a:r>
          </a:p>
          <a:p>
            <a:pPr lvl="0" algn="just"/>
            <a:r>
              <a:rPr lang="uk-UA" sz="3600" b="1" i="1" dirty="0" smtClean="0"/>
              <a:t>4. Стильові різновиди української літературної мови.</a:t>
            </a:r>
          </a:p>
          <a:p>
            <a:pPr lvl="0" algn="just"/>
            <a:r>
              <a:rPr lang="uk-UA" sz="3600" b="1" i="1" dirty="0" smtClean="0"/>
              <a:t>5. Риси офіційно-ділового стилю.</a:t>
            </a:r>
          </a:p>
          <a:p>
            <a:pPr lvl="0" algn="just"/>
            <a:r>
              <a:rPr lang="uk-UA" sz="3600" b="1" i="1" dirty="0" smtClean="0"/>
              <a:t>6. Стиль сучасного ділового листа.</a:t>
            </a:r>
            <a:endParaRPr lang="uk-UA" sz="3600" dirty="0" smtClean="0"/>
          </a:p>
          <a:p>
            <a:pPr>
              <a:buNone/>
            </a:pPr>
            <a:r>
              <a:rPr lang="uk-UA" sz="3600" dirty="0" smtClean="0"/>
              <a:t> </a:t>
            </a:r>
            <a:endParaRPr lang="uk-U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571472" y="1643050"/>
            <a:ext cx="8229600" cy="4525963"/>
          </a:xfrm>
        </p:spPr>
        <p:txBody>
          <a:bodyPr>
            <a:noAutofit/>
          </a:bodyPr>
          <a:lstStyle/>
          <a:p>
            <a:pPr lvl="0" algn="just"/>
            <a:r>
              <a:rPr lang="uk-UA" sz="3600" b="1" i="1" dirty="0" smtClean="0"/>
              <a:t>Мова</a:t>
            </a:r>
            <a:r>
              <a:rPr lang="uk-UA" sz="3600" dirty="0" smtClean="0"/>
              <a:t> </a:t>
            </a:r>
            <a:r>
              <a:rPr lang="uk-UA" sz="3600" i="1" dirty="0" smtClean="0"/>
              <a:t>— це найважливіший, універсальний засіб спілкування, організації та координації всіх видів суспільної діяльності: галузі виробництва, побуту, обслуговування, культури, освіти, науки.</a:t>
            </a:r>
            <a:endParaRPr lang="uk-UA" sz="3600" dirty="0" smtClean="0"/>
          </a:p>
          <a:p>
            <a:pPr>
              <a:buNone/>
            </a:pPr>
            <a:r>
              <a:rPr lang="uk-UA" sz="3600" dirty="0" smtClean="0"/>
              <a:t> 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134173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251520" y="116632"/>
            <a:ext cx="8595360" cy="5471504"/>
          </a:xfrm>
        </p:spPr>
        <p:txBody>
          <a:bodyPr>
            <a:normAutofit/>
          </a:bodyPr>
          <a:lstStyle/>
          <a:p>
            <a:pPr lvl="0" algn="ctr"/>
            <a:endParaRPr lang="uk-UA" sz="2600" b="1" i="1" dirty="0" smtClean="0"/>
          </a:p>
          <a:p>
            <a:pPr lvl="0" algn="just"/>
            <a:r>
              <a:rPr lang="uk-UA" sz="2600" b="1" i="1" dirty="0" smtClean="0"/>
              <a:t>Літературна мова</a:t>
            </a:r>
            <a:r>
              <a:rPr lang="uk-UA" sz="2600" i="1" dirty="0" smtClean="0"/>
              <a:t> — це унормована, відшліфована форма загальнонародної мови, що обслуговує найрізноманітніші сфери суспільної діяльності людей: державні та громадські установи, пресу, художню літературу, науку, театр, освіту й побут людей.</a:t>
            </a:r>
          </a:p>
          <a:p>
            <a:pPr lvl="0" algn="just">
              <a:buNone/>
            </a:pPr>
            <a:r>
              <a:rPr lang="uk-UA" sz="2600" i="1" dirty="0" smtClean="0"/>
              <a:t> </a:t>
            </a:r>
          </a:p>
          <a:p>
            <a:pPr lvl="0" algn="just">
              <a:buNone/>
            </a:pPr>
            <a:r>
              <a:rPr lang="uk-UA" sz="2600" b="1" i="1" dirty="0" smtClean="0"/>
              <a:t>Вона характеризується:</a:t>
            </a:r>
            <a:r>
              <a:rPr lang="uk-UA" sz="2600" i="1" dirty="0" smtClean="0"/>
              <a:t> </a:t>
            </a:r>
          </a:p>
          <a:p>
            <a:pPr>
              <a:buNone/>
            </a:pPr>
            <a:r>
              <a:rPr lang="uk-UA" dirty="0" smtClean="0"/>
              <a:t> </a:t>
            </a:r>
          </a:p>
          <a:p>
            <a:endParaRPr lang="uk-UA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72524055"/>
              </p:ext>
            </p:extLst>
          </p:nvPr>
        </p:nvGraphicFramePr>
        <p:xfrm>
          <a:off x="2267744" y="2794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611560" y="4234532"/>
            <a:ext cx="8208912" cy="2132856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Горизонтальный свиток 1"/>
          <p:cNvSpPr/>
          <p:nvPr/>
        </p:nvSpPr>
        <p:spPr>
          <a:xfrm>
            <a:off x="755576" y="2564904"/>
            <a:ext cx="8064896" cy="1656184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225112" y="332656"/>
            <a:ext cx="8595360" cy="144016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uk-UA" sz="2800" b="1" i="1" dirty="0" smtClean="0"/>
              <a:t>Літературна мова реалізується в усній і писемній формах.</a:t>
            </a:r>
            <a:r>
              <a:rPr lang="uk-UA" sz="2800" dirty="0" smtClean="0"/>
              <a:t> </a:t>
            </a:r>
          </a:p>
          <a:p>
            <a:pPr algn="ctr">
              <a:buNone/>
            </a:pPr>
            <a:endParaRPr lang="uk-UA" sz="2800" dirty="0" smtClean="0"/>
          </a:p>
          <a:p>
            <a:pPr lvl="8" algn="ctr"/>
            <a:endParaRPr lang="uk-UA" sz="2400" b="1" dirty="0" smtClean="0"/>
          </a:p>
          <a:p>
            <a:pPr lvl="8" algn="ctr"/>
            <a:endParaRPr lang="uk-UA" sz="2400" b="1" dirty="0"/>
          </a:p>
          <a:p>
            <a:pPr lvl="8" algn="ctr"/>
            <a:r>
              <a:rPr lang="uk-UA" sz="2800" b="1" dirty="0" smtClean="0"/>
              <a:t>Писемна</a:t>
            </a:r>
            <a:r>
              <a:rPr lang="uk-UA" sz="2800" dirty="0" smtClean="0"/>
              <a:t> </a:t>
            </a:r>
            <a:r>
              <a:rPr lang="uk-UA" sz="2800" dirty="0" smtClean="0"/>
              <a:t>форма літературної </a:t>
            </a:r>
            <a:r>
              <a:rPr lang="uk-UA" sz="2800" dirty="0" smtClean="0"/>
              <a:t>мови функціонує </a:t>
            </a:r>
            <a:r>
              <a:rPr lang="uk-UA" sz="2800" dirty="0" smtClean="0"/>
              <a:t>у сфері державної, політичної, господарської, наукової і культурної діяльності</a:t>
            </a:r>
            <a:r>
              <a:rPr lang="uk-UA" sz="2800" dirty="0" smtClean="0"/>
              <a:t>.</a:t>
            </a:r>
          </a:p>
          <a:p>
            <a:pPr algn="ctr"/>
            <a:r>
              <a:rPr lang="uk-UA" sz="3200" b="1" dirty="0" smtClean="0"/>
              <a:t>Усна</a:t>
            </a:r>
            <a:r>
              <a:rPr lang="uk-UA" sz="3200" dirty="0" smtClean="0"/>
              <a:t> </a:t>
            </a:r>
            <a:r>
              <a:rPr lang="uk-UA" sz="3200" dirty="0" smtClean="0"/>
              <a:t>форма літературної мови обслуговує безпосереднє спілкування людей, побутові й виробничі потреби суспільства.</a:t>
            </a:r>
          </a:p>
          <a:p>
            <a:pPr algn="ctr">
              <a:buNone/>
            </a:pPr>
            <a:r>
              <a:rPr lang="uk-UA" sz="3200" dirty="0" smtClean="0"/>
              <a:t> </a:t>
            </a:r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88640"/>
            <a:ext cx="86409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/>
              <a:t>.. </a:t>
            </a:r>
            <a:r>
              <a:rPr lang="ru-RU" sz="4000" b="1" i="1" dirty="0" err="1"/>
              <a:t>Міра</a:t>
            </a:r>
            <a:r>
              <a:rPr lang="ru-RU" sz="4000" b="1" i="1" dirty="0"/>
              <a:t> </a:t>
            </a:r>
            <a:r>
              <a:rPr lang="ru-RU" sz="4000" b="1" i="1" dirty="0" err="1"/>
              <a:t>володіння</a:t>
            </a:r>
            <a:r>
              <a:rPr lang="ru-RU" sz="4000" b="1" i="1" dirty="0"/>
              <a:t> </a:t>
            </a:r>
            <a:r>
              <a:rPr lang="ru-RU" sz="4000" b="1" i="1" dirty="0" err="1"/>
              <a:t>рідною</a:t>
            </a:r>
            <a:r>
              <a:rPr lang="ru-RU" sz="4000" b="1" i="1" dirty="0"/>
              <a:t> </a:t>
            </a:r>
            <a:r>
              <a:rPr lang="ru-RU" sz="4000" b="1" i="1" dirty="0" err="1"/>
              <a:t>мовою</a:t>
            </a:r>
            <a:r>
              <a:rPr lang="ru-RU" sz="4000" b="1" i="1" dirty="0"/>
              <a:t> є </a:t>
            </a:r>
            <a:r>
              <a:rPr lang="ru-RU" sz="4000" b="1" i="1" dirty="0" err="1"/>
              <a:t>міра</a:t>
            </a:r>
            <a:r>
              <a:rPr lang="ru-RU" sz="4000" b="1" i="1" dirty="0"/>
              <a:t> </a:t>
            </a:r>
            <a:r>
              <a:rPr lang="ru-RU" sz="4000" b="1" i="1" dirty="0" err="1"/>
              <a:t>духовності</a:t>
            </a:r>
            <a:r>
              <a:rPr lang="ru-RU" sz="4000" b="1" i="1" dirty="0"/>
              <a:t> </a:t>
            </a:r>
            <a:r>
              <a:rPr lang="ru-RU" sz="4000" b="1" i="1" dirty="0" err="1"/>
              <a:t>людини</a:t>
            </a:r>
            <a:r>
              <a:rPr lang="ru-RU" sz="4000" b="1" i="1" dirty="0"/>
              <a:t> та </a:t>
            </a:r>
            <a:r>
              <a:rPr lang="ru-RU" sz="4000" b="1" i="1" dirty="0" err="1"/>
              <a:t>суспільства</a:t>
            </a:r>
            <a:r>
              <a:rPr lang="ru-RU" sz="4000" b="1" i="1" dirty="0"/>
              <a:t>, </a:t>
            </a:r>
            <a:r>
              <a:rPr lang="ru-RU" sz="4000" b="1" i="1" dirty="0" err="1"/>
              <a:t>отже</a:t>
            </a:r>
            <a:r>
              <a:rPr lang="ru-RU" sz="4000" b="1" i="1" dirty="0"/>
              <a:t>, — </a:t>
            </a:r>
            <a:r>
              <a:rPr lang="ru-RU" sz="4000" b="1" i="1" dirty="0" err="1"/>
              <a:t>міра</a:t>
            </a:r>
            <a:r>
              <a:rPr lang="ru-RU" sz="4000" b="1" i="1" dirty="0"/>
              <a:t> </a:t>
            </a:r>
            <a:r>
              <a:rPr lang="ru-RU" sz="4000" b="1" i="1" dirty="0" err="1"/>
              <a:t>загального</a:t>
            </a:r>
            <a:r>
              <a:rPr lang="ru-RU" sz="4000" b="1" i="1" dirty="0"/>
              <a:t> </a:t>
            </a:r>
            <a:r>
              <a:rPr lang="ru-RU" sz="4000" b="1" i="1" dirty="0" err="1"/>
              <a:t>поступу</a:t>
            </a:r>
            <a:r>
              <a:rPr lang="ru-RU" sz="4000" b="1" i="1" dirty="0"/>
              <a:t> </a:t>
            </a:r>
            <a:r>
              <a:rPr lang="ru-RU" sz="4000" b="1" i="1" dirty="0" err="1"/>
              <a:t>людини</a:t>
            </a:r>
            <a:r>
              <a:rPr lang="ru-RU" sz="4000" b="1" i="1" dirty="0"/>
              <a:t>.</a:t>
            </a:r>
            <a:r>
              <a:rPr lang="ru-RU" sz="4000" b="1" dirty="0"/>
              <a:t> </a:t>
            </a:r>
          </a:p>
          <a:p>
            <a:pPr algn="r"/>
            <a:r>
              <a:rPr lang="ru-RU" sz="4000" b="1" i="1" dirty="0"/>
              <a:t>(П. Кононенко</a:t>
            </a:r>
            <a:r>
              <a:rPr lang="ru-RU" sz="4000" b="1" i="1" dirty="0" smtClean="0"/>
              <a:t>)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01385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784887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1" dirty="0" smtClean="0">
              <a:solidFill>
                <a:srgbClr val="2E2224"/>
              </a:solidFill>
            </a:endParaRPr>
          </a:p>
          <a:p>
            <a:pPr lvl="0" algn="just"/>
            <a:endParaRPr lang="ru-RU" sz="2400" b="1" dirty="0">
              <a:solidFill>
                <a:srgbClr val="2E2224"/>
              </a:solidFill>
            </a:endParaRPr>
          </a:p>
          <a:p>
            <a:pPr lvl="0" algn="just"/>
            <a:endParaRPr lang="ru-RU" sz="2400" b="1" dirty="0" smtClean="0">
              <a:solidFill>
                <a:srgbClr val="2E2224"/>
              </a:solidFill>
            </a:endParaRPr>
          </a:p>
          <a:p>
            <a:pPr lvl="0" algn="just"/>
            <a:r>
              <a:rPr lang="ru-RU" sz="2400" b="1" dirty="0" smtClean="0">
                <a:solidFill>
                  <a:srgbClr val="2E2224"/>
                </a:solidFill>
              </a:rPr>
              <a:t>В </a:t>
            </a:r>
            <a:r>
              <a:rPr lang="ru-RU" sz="2400" b="1" dirty="0" err="1">
                <a:solidFill>
                  <a:srgbClr val="2E2224"/>
                </a:solidFill>
              </a:rPr>
              <a:t>Україні</a:t>
            </a:r>
            <a:r>
              <a:rPr lang="ru-RU" sz="2400" b="1" dirty="0">
                <a:solidFill>
                  <a:srgbClr val="2E2224"/>
                </a:solidFill>
              </a:rPr>
              <a:t> державною є </a:t>
            </a:r>
            <a:r>
              <a:rPr lang="ru-RU" sz="2400" b="1" dirty="0" err="1">
                <a:solidFill>
                  <a:srgbClr val="2E2224"/>
                </a:solidFill>
              </a:rPr>
              <a:t>українська</a:t>
            </a:r>
            <a:r>
              <a:rPr lang="ru-RU" sz="2400" b="1" dirty="0">
                <a:solidFill>
                  <a:srgbClr val="2E2224"/>
                </a:solidFill>
              </a:rPr>
              <a:t> </a:t>
            </a:r>
            <a:r>
              <a:rPr lang="ru-RU" sz="2400" b="1" dirty="0" err="1">
                <a:solidFill>
                  <a:srgbClr val="2E2224"/>
                </a:solidFill>
              </a:rPr>
              <a:t>мова</a:t>
            </a:r>
            <a:r>
              <a:rPr lang="ru-RU" sz="2400" dirty="0">
                <a:solidFill>
                  <a:srgbClr val="2E2224"/>
                </a:solidFill>
              </a:rPr>
              <a:t>. Держава </a:t>
            </a:r>
            <a:r>
              <a:rPr lang="ru-RU" sz="2400" dirty="0" err="1">
                <a:solidFill>
                  <a:srgbClr val="2E2224"/>
                </a:solidFill>
              </a:rPr>
              <a:t>забезпечує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всебічний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розвиток</a:t>
            </a:r>
            <a:r>
              <a:rPr lang="ru-RU" sz="2400" dirty="0">
                <a:solidFill>
                  <a:srgbClr val="2E2224"/>
                </a:solidFill>
              </a:rPr>
              <a:t> і </a:t>
            </a:r>
            <a:r>
              <a:rPr lang="ru-RU" sz="2400" dirty="0" err="1">
                <a:solidFill>
                  <a:srgbClr val="2E2224"/>
                </a:solidFill>
              </a:rPr>
              <a:t>функціонування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української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мови</a:t>
            </a:r>
            <a:r>
              <a:rPr lang="ru-RU" sz="2400" dirty="0">
                <a:solidFill>
                  <a:srgbClr val="2E2224"/>
                </a:solidFill>
              </a:rPr>
              <a:t> в </a:t>
            </a:r>
            <a:r>
              <a:rPr lang="ru-RU" sz="2400" dirty="0" err="1">
                <a:solidFill>
                  <a:srgbClr val="2E2224"/>
                </a:solidFill>
              </a:rPr>
              <a:t>усіх</a:t>
            </a:r>
            <a:r>
              <a:rPr lang="ru-RU" sz="2400" dirty="0">
                <a:solidFill>
                  <a:srgbClr val="2E2224"/>
                </a:solidFill>
              </a:rPr>
              <a:t> сферах </a:t>
            </a:r>
            <a:r>
              <a:rPr lang="ru-RU" sz="2400" dirty="0" err="1">
                <a:solidFill>
                  <a:srgbClr val="2E2224"/>
                </a:solidFill>
              </a:rPr>
              <a:t>суспільного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життя</a:t>
            </a:r>
            <a:r>
              <a:rPr lang="ru-RU" sz="2400" dirty="0">
                <a:solidFill>
                  <a:srgbClr val="2E2224"/>
                </a:solidFill>
              </a:rPr>
              <a:t>; </a:t>
            </a:r>
            <a:r>
              <a:rPr lang="ru-RU" sz="2400" dirty="0" err="1">
                <a:solidFill>
                  <a:srgbClr val="2E2224"/>
                </a:solidFill>
              </a:rPr>
              <a:t>сприяє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розвитку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української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нації</a:t>
            </a:r>
            <a:r>
              <a:rPr lang="ru-RU" sz="2400" dirty="0">
                <a:solidFill>
                  <a:srgbClr val="2E2224"/>
                </a:solidFill>
              </a:rPr>
              <a:t>, </a:t>
            </a:r>
            <a:r>
              <a:rPr lang="ru-RU" sz="2400" dirty="0" err="1">
                <a:solidFill>
                  <a:srgbClr val="2E2224"/>
                </a:solidFill>
              </a:rPr>
              <a:t>її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традицій</a:t>
            </a:r>
            <a:r>
              <a:rPr lang="ru-RU" sz="2400" dirty="0">
                <a:solidFill>
                  <a:srgbClr val="2E2224"/>
                </a:solidFill>
              </a:rPr>
              <a:t> і </a:t>
            </a:r>
            <a:r>
              <a:rPr lang="ru-RU" sz="2400" dirty="0" err="1">
                <a:solidFill>
                  <a:srgbClr val="2E2224"/>
                </a:solidFill>
              </a:rPr>
              <a:t>культури</a:t>
            </a:r>
            <a:r>
              <a:rPr lang="ru-RU" sz="2400" dirty="0">
                <a:solidFill>
                  <a:srgbClr val="2E2224"/>
                </a:solidFill>
              </a:rPr>
              <a:t>. І </a:t>
            </a:r>
            <a:r>
              <a:rPr lang="ru-RU" sz="2400" dirty="0" err="1">
                <a:solidFill>
                  <a:srgbClr val="2E2224"/>
                </a:solidFill>
              </a:rPr>
              <a:t>це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гарантує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Конституція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України</a:t>
            </a:r>
            <a:r>
              <a:rPr lang="ru-RU" sz="2400" dirty="0">
                <a:solidFill>
                  <a:srgbClr val="2E2224"/>
                </a:solidFill>
              </a:rPr>
              <a:t>.</a:t>
            </a:r>
          </a:p>
          <a:p>
            <a:pPr lvl="0" algn="just"/>
            <a:endParaRPr lang="ru-RU" sz="2400" dirty="0">
              <a:solidFill>
                <a:srgbClr val="2E2224"/>
              </a:solidFill>
            </a:endParaRPr>
          </a:p>
          <a:p>
            <a:pPr lvl="0" algn="just"/>
            <a:endParaRPr lang="ru-RU" sz="2400" dirty="0">
              <a:solidFill>
                <a:srgbClr val="2E2224"/>
              </a:solidFill>
            </a:endParaRPr>
          </a:p>
          <a:p>
            <a:pPr lvl="0" algn="just"/>
            <a:r>
              <a:rPr lang="ru-RU" sz="2400" dirty="0" err="1">
                <a:solidFill>
                  <a:srgbClr val="2E2224"/>
                </a:solidFill>
              </a:rPr>
              <a:t>Щоб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оволодіти</a:t>
            </a:r>
            <a:r>
              <a:rPr lang="ru-RU" sz="2400" dirty="0">
                <a:solidFill>
                  <a:srgbClr val="2E2224"/>
                </a:solidFill>
              </a:rPr>
              <a:t> нормами </a:t>
            </a:r>
            <a:r>
              <a:rPr lang="ru-RU" sz="2400" dirty="0" err="1">
                <a:solidFill>
                  <a:srgbClr val="2E2224"/>
                </a:solidFill>
              </a:rPr>
              <a:t>сучасної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літературної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мови</a:t>
            </a:r>
            <a:r>
              <a:rPr lang="ru-RU" sz="2400" dirty="0">
                <a:solidFill>
                  <a:srgbClr val="2E2224"/>
                </a:solidFill>
              </a:rPr>
              <a:t>, треба </a:t>
            </a:r>
            <a:r>
              <a:rPr lang="ru-RU" sz="2400" dirty="0" err="1">
                <a:solidFill>
                  <a:srgbClr val="2E2224"/>
                </a:solidFill>
              </a:rPr>
              <a:t>глибоко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вивчати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її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лексичний</a:t>
            </a:r>
            <a:r>
              <a:rPr lang="ru-RU" sz="2400" dirty="0">
                <a:solidFill>
                  <a:srgbClr val="2E2224"/>
                </a:solidFill>
              </a:rPr>
              <a:t> склад, </a:t>
            </a:r>
            <a:r>
              <a:rPr lang="ru-RU" sz="2400" dirty="0" err="1">
                <a:solidFill>
                  <a:srgbClr val="2E2224"/>
                </a:solidFill>
              </a:rPr>
              <a:t>фонетичну</a:t>
            </a:r>
            <a:r>
              <a:rPr lang="ru-RU" sz="2400" dirty="0">
                <a:solidFill>
                  <a:srgbClr val="2E2224"/>
                </a:solidFill>
              </a:rPr>
              <a:t> систему, </a:t>
            </a:r>
            <a:r>
              <a:rPr lang="ru-RU" sz="2400" dirty="0" err="1">
                <a:solidFill>
                  <a:srgbClr val="2E2224"/>
                </a:solidFill>
              </a:rPr>
              <a:t>граматичну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будову</a:t>
            </a:r>
            <a:r>
              <a:rPr lang="ru-RU" sz="2400" dirty="0">
                <a:solidFill>
                  <a:srgbClr val="2E2224"/>
                </a:solidFill>
              </a:rPr>
              <a:t> і </a:t>
            </a:r>
            <a:r>
              <a:rPr lang="ru-RU" sz="2400" dirty="0" err="1">
                <a:solidFill>
                  <a:srgbClr val="2E2224"/>
                </a:solidFill>
              </a:rPr>
              <a:t>стилістичні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властивості</a:t>
            </a:r>
            <a:r>
              <a:rPr lang="ru-RU" sz="2400" dirty="0">
                <a:solidFill>
                  <a:srgbClr val="2E2224"/>
                </a:solidFill>
              </a:rPr>
              <a:t>. </a:t>
            </a:r>
          </a:p>
          <a:p>
            <a:pPr lvl="0" algn="just"/>
            <a:endParaRPr lang="ru-RU" sz="2400" dirty="0">
              <a:solidFill>
                <a:srgbClr val="2E2224"/>
              </a:solidFill>
            </a:endParaRPr>
          </a:p>
          <a:p>
            <a:pPr lvl="0" algn="just"/>
            <a:r>
              <a:rPr lang="ru-RU" sz="2400" dirty="0" err="1">
                <a:solidFill>
                  <a:srgbClr val="2E2224"/>
                </a:solidFill>
              </a:rPr>
              <a:t>Досконале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знання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мови</a:t>
            </a:r>
            <a:r>
              <a:rPr lang="ru-RU" sz="2400" dirty="0">
                <a:solidFill>
                  <a:srgbClr val="2E2224"/>
                </a:solidFill>
              </a:rPr>
              <a:t> є </a:t>
            </a:r>
            <a:r>
              <a:rPr lang="ru-RU" sz="2400" dirty="0" err="1">
                <a:solidFill>
                  <a:srgbClr val="2E2224"/>
                </a:solidFill>
              </a:rPr>
              <a:t>важливим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показником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розумового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розвитку</a:t>
            </a:r>
            <a:r>
              <a:rPr lang="ru-RU" sz="2400" dirty="0">
                <a:solidFill>
                  <a:srgbClr val="2E2224"/>
                </a:solidFill>
              </a:rPr>
              <a:t> </a:t>
            </a:r>
            <a:r>
              <a:rPr lang="ru-RU" sz="2400" dirty="0" err="1">
                <a:solidFill>
                  <a:srgbClr val="2E2224"/>
                </a:solidFill>
              </a:rPr>
              <a:t>людини</a:t>
            </a:r>
            <a:r>
              <a:rPr lang="ru-RU" sz="2400" dirty="0">
                <a:solidFill>
                  <a:srgbClr val="2E2224"/>
                </a:solidFill>
              </a:rPr>
              <a:t> та </a:t>
            </a:r>
            <a:r>
              <a:rPr lang="ru-RU" sz="2400" dirty="0" err="1">
                <a:solidFill>
                  <a:srgbClr val="2E2224"/>
                </a:solidFill>
              </a:rPr>
              <a:t>її</a:t>
            </a:r>
            <a:r>
              <a:rPr lang="ru-RU" sz="2400" dirty="0">
                <a:solidFill>
                  <a:srgbClr val="2E2224"/>
                </a:solidFill>
              </a:rPr>
              <a:t> культурного </a:t>
            </a:r>
            <a:r>
              <a:rPr lang="ru-RU" sz="2400" dirty="0" err="1">
                <a:solidFill>
                  <a:srgbClr val="2E2224"/>
                </a:solidFill>
              </a:rPr>
              <a:t>рівня</a:t>
            </a:r>
            <a:r>
              <a:rPr lang="ru-RU" sz="2400" dirty="0">
                <a:solidFill>
                  <a:srgbClr val="2E2224"/>
                </a:solidFill>
              </a:rPr>
              <a:t>.</a:t>
            </a:r>
            <a:endParaRPr lang="ru-RU" sz="2400" dirty="0">
              <a:solidFill>
                <a:srgbClr val="2E2224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92602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0279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0" algn="just"/>
            <a:r>
              <a:rPr lang="uk-UA" sz="3600" b="1" i="1" dirty="0" smtClean="0"/>
              <a:t>Державна </a:t>
            </a:r>
            <a:r>
              <a:rPr lang="uk-UA" sz="3600" b="1" i="1" dirty="0" smtClean="0"/>
              <a:t>мова</a:t>
            </a:r>
            <a:r>
              <a:rPr lang="uk-UA" sz="3600" i="1" dirty="0" smtClean="0"/>
              <a:t> — це закріплена традицією або законодавством мова, вживання якої обов'язкове в органах державного управління та діловодства, громадських органах та організаціях, на підприємствах, у закладах освіти, науки, культури, у сферах зв'язку та інформатики.</a:t>
            </a:r>
            <a:endParaRPr lang="uk-UA" sz="3600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3200" b="1" i="1" dirty="0" err="1" smtClean="0"/>
              <a:t>Поки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живе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мова</a:t>
            </a:r>
            <a:r>
              <a:rPr lang="ru-RU" sz="3200" b="1" i="1" dirty="0" smtClean="0"/>
              <a:t> в устах народу, до того часу </a:t>
            </a:r>
            <a:r>
              <a:rPr lang="ru-RU" sz="3200" b="1" i="1" dirty="0" err="1" smtClean="0"/>
              <a:t>живий</a:t>
            </a:r>
            <a:r>
              <a:rPr lang="ru-RU" sz="3200" b="1" i="1" dirty="0" smtClean="0"/>
              <a:t> і народ. І нема </a:t>
            </a:r>
            <a:r>
              <a:rPr lang="ru-RU" sz="3200" b="1" i="1" dirty="0" err="1" smtClean="0"/>
              <a:t>насильства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нестерпнішого</a:t>
            </a:r>
            <a:r>
              <a:rPr lang="ru-RU" sz="3200" b="1" i="1" dirty="0" smtClean="0"/>
              <a:t>, як те, </a:t>
            </a:r>
            <a:r>
              <a:rPr lang="ru-RU" sz="3200" b="1" i="1" dirty="0" err="1" smtClean="0"/>
              <a:t>що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хоче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відібрати</a:t>
            </a:r>
            <a:r>
              <a:rPr lang="ru-RU" sz="3200" b="1" i="1" dirty="0" smtClean="0"/>
              <a:t> в народу </a:t>
            </a:r>
            <a:r>
              <a:rPr lang="ru-RU" sz="3200" b="1" i="1" dirty="0" err="1" smtClean="0"/>
              <a:t>спадщину</a:t>
            </a:r>
            <a:r>
              <a:rPr lang="ru-RU" sz="3200" b="1" i="1" dirty="0" smtClean="0"/>
              <a:t>, </a:t>
            </a:r>
            <a:r>
              <a:rPr lang="ru-RU" sz="3200" b="1" i="1" dirty="0" err="1" smtClean="0"/>
              <a:t>створену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незчисленними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поколіннями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його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віджилих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предків</a:t>
            </a:r>
            <a:r>
              <a:rPr lang="ru-RU" sz="3200" b="1" i="1" dirty="0" smtClean="0"/>
              <a:t>.</a:t>
            </a:r>
          </a:p>
          <a:p>
            <a:pPr marL="0" indent="0" algn="r">
              <a:buNone/>
            </a:pPr>
            <a:r>
              <a:rPr lang="uk-UA" sz="3200" b="1" i="1" dirty="0" smtClean="0"/>
              <a:t>К.Ушинський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3237718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274320" y="357166"/>
            <a:ext cx="8595360" cy="5879042"/>
          </a:xfrm>
        </p:spPr>
        <p:txBody>
          <a:bodyPr>
            <a:noAutofit/>
          </a:bodyPr>
          <a:lstStyle/>
          <a:p>
            <a:pPr lvl="0" algn="just"/>
            <a:r>
              <a:rPr lang="uk-UA" sz="2400" b="1" i="1" dirty="0" smtClean="0"/>
              <a:t>Норма літературної мови</a:t>
            </a:r>
            <a:r>
              <a:rPr lang="uk-UA" sz="2400" i="1" dirty="0" smtClean="0"/>
              <a:t> — це сукупність загальноприйнятих правил реалізації мовної системи, які закріплюються у процесі суспільної комунікації.</a:t>
            </a:r>
            <a:endParaRPr lang="uk-UA" sz="2000" dirty="0" smtClean="0"/>
          </a:p>
          <a:p>
            <a:pPr algn="just">
              <a:buNone/>
            </a:pPr>
            <a:r>
              <a:rPr lang="uk-UA" sz="2400" dirty="0" smtClean="0"/>
              <a:t> </a:t>
            </a:r>
            <a:endParaRPr lang="uk-UA" sz="2000" dirty="0" smtClean="0"/>
          </a:p>
          <a:p>
            <a:pPr algn="just"/>
            <a:r>
              <a:rPr lang="uk-UA" sz="2400" b="1" i="1" dirty="0" smtClean="0"/>
              <a:t>Розрізняють різні типи норм</a:t>
            </a:r>
            <a:r>
              <a:rPr lang="uk-UA" sz="2400" dirty="0" smtClean="0"/>
              <a:t>: </a:t>
            </a:r>
            <a:endParaRPr lang="uk-UA" sz="2000" dirty="0" smtClean="0"/>
          </a:p>
          <a:p>
            <a:pPr lvl="1" algn="just"/>
            <a:r>
              <a:rPr lang="uk-UA" sz="2400" i="1" dirty="0" smtClean="0"/>
              <a:t>орфоепічні</a:t>
            </a:r>
            <a:r>
              <a:rPr lang="uk-UA" sz="2400" dirty="0" smtClean="0"/>
              <a:t> (вимова звуків і звукосполучень), </a:t>
            </a:r>
            <a:endParaRPr lang="uk-UA" sz="1800" dirty="0" smtClean="0"/>
          </a:p>
          <a:p>
            <a:pPr lvl="1" algn="just"/>
            <a:r>
              <a:rPr lang="uk-UA" sz="2400" i="1" dirty="0" smtClean="0"/>
              <a:t>графічні </a:t>
            </a:r>
            <a:r>
              <a:rPr lang="uk-UA" sz="2400" dirty="0" smtClean="0"/>
              <a:t>(передавання звуків на письмі), </a:t>
            </a:r>
            <a:endParaRPr lang="uk-UA" sz="1800" dirty="0" smtClean="0"/>
          </a:p>
          <a:p>
            <a:pPr lvl="1" algn="just"/>
            <a:r>
              <a:rPr lang="uk-UA" sz="2400" i="1" dirty="0" smtClean="0"/>
              <a:t>орфографічні </a:t>
            </a:r>
            <a:r>
              <a:rPr lang="uk-UA" sz="2400" dirty="0" smtClean="0"/>
              <a:t>(написання слів),</a:t>
            </a:r>
            <a:r>
              <a:rPr lang="uk-UA" sz="2400" i="1" dirty="0" smtClean="0"/>
              <a:t> </a:t>
            </a:r>
            <a:endParaRPr lang="uk-UA" sz="1800" dirty="0" smtClean="0"/>
          </a:p>
          <a:p>
            <a:pPr lvl="1" algn="just"/>
            <a:r>
              <a:rPr lang="uk-UA" sz="2400" i="1" dirty="0" smtClean="0"/>
              <a:t>лексичні </a:t>
            </a:r>
            <a:r>
              <a:rPr lang="uk-UA" sz="2400" dirty="0" smtClean="0"/>
              <a:t>(слововживання),</a:t>
            </a:r>
            <a:endParaRPr lang="uk-UA" sz="1800" dirty="0" smtClean="0"/>
          </a:p>
          <a:p>
            <a:pPr lvl="1" algn="just"/>
            <a:r>
              <a:rPr lang="uk-UA" sz="2400" i="1" dirty="0" smtClean="0"/>
              <a:t>морфологічні </a:t>
            </a:r>
            <a:r>
              <a:rPr lang="uk-UA" sz="2400" dirty="0" smtClean="0"/>
              <a:t>(правильне вживання морфем),</a:t>
            </a:r>
            <a:endParaRPr lang="uk-UA" sz="1800" dirty="0" smtClean="0"/>
          </a:p>
          <a:p>
            <a:pPr lvl="1" algn="just"/>
            <a:r>
              <a:rPr lang="uk-UA" sz="2400" i="1" dirty="0" smtClean="0"/>
              <a:t>синтаксичні </a:t>
            </a:r>
            <a:r>
              <a:rPr lang="uk-UA" sz="2400" dirty="0" smtClean="0"/>
              <a:t>(усталені зразки побудови словосполучень, речень), </a:t>
            </a:r>
            <a:endParaRPr lang="uk-UA" sz="1800" dirty="0" smtClean="0"/>
          </a:p>
          <a:p>
            <a:pPr lvl="1" algn="just"/>
            <a:r>
              <a:rPr lang="uk-UA" sz="2400" i="1" dirty="0" smtClean="0"/>
              <a:t>стилістичні </a:t>
            </a:r>
            <a:r>
              <a:rPr lang="uk-UA" sz="2400" dirty="0" smtClean="0"/>
              <a:t>(відбір мовних елементів відповідно до умов спілкування),</a:t>
            </a:r>
            <a:r>
              <a:rPr lang="uk-UA" sz="2400" i="1" dirty="0" smtClean="0"/>
              <a:t> </a:t>
            </a:r>
            <a:endParaRPr lang="uk-UA" sz="1800" dirty="0" smtClean="0"/>
          </a:p>
          <a:p>
            <a:pPr lvl="1" algn="just"/>
            <a:r>
              <a:rPr lang="uk-UA" sz="2400" i="1" dirty="0" smtClean="0"/>
              <a:t>пунктуаційні </a:t>
            </a:r>
            <a:r>
              <a:rPr lang="uk-UA" sz="2400" dirty="0" smtClean="0"/>
              <a:t>(вживання розділових знаків).</a:t>
            </a:r>
            <a:endParaRPr lang="uk-UA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428596" y="428604"/>
            <a:ext cx="8229600" cy="6215106"/>
          </a:xfrm>
        </p:spPr>
        <p:txBody>
          <a:bodyPr>
            <a:normAutofit fontScale="92500" lnSpcReduction="20000"/>
          </a:bodyPr>
          <a:lstStyle/>
          <a:p>
            <a:pPr lvl="0" algn="ctr"/>
            <a:endParaRPr lang="uk-UA" sz="2800" b="1" i="1" dirty="0" smtClean="0"/>
          </a:p>
          <a:p>
            <a:pPr lvl="0" algn="just"/>
            <a:r>
              <a:rPr lang="uk-UA" sz="2800" b="1" i="1" dirty="0" smtClean="0"/>
              <a:t>Мовний стиль</a:t>
            </a:r>
            <a:r>
              <a:rPr lang="uk-UA" sz="2800" i="1" dirty="0" smtClean="0"/>
              <a:t> — це сукупність мовних засобів вираження, зумовлених змістом і метою висловлювання. </a:t>
            </a:r>
            <a:endParaRPr lang="uk-UA" sz="2100" dirty="0" smtClean="0"/>
          </a:p>
          <a:p>
            <a:pPr>
              <a:buNone/>
            </a:pPr>
            <a:r>
              <a:rPr lang="uk-UA" sz="2800" dirty="0" smtClean="0"/>
              <a:t> </a:t>
            </a:r>
            <a:endParaRPr lang="uk-UA" sz="2100" dirty="0" smtClean="0"/>
          </a:p>
          <a:p>
            <a:pPr algn="just"/>
            <a:r>
              <a:rPr lang="uk-UA" sz="2800" b="1" i="1" dirty="0" smtClean="0"/>
              <a:t>В українській літературній мові звичайно виділяють п'ять функціональних стилів</a:t>
            </a:r>
            <a:r>
              <a:rPr lang="uk-UA" sz="2800" dirty="0" smtClean="0"/>
              <a:t>: </a:t>
            </a:r>
            <a:endParaRPr lang="uk-UA" sz="2100" dirty="0" smtClean="0"/>
          </a:p>
          <a:p>
            <a:pPr lvl="1"/>
            <a:r>
              <a:rPr lang="uk-UA" sz="2400" dirty="0" smtClean="0"/>
              <a:t>науковий, </a:t>
            </a:r>
            <a:endParaRPr lang="uk-UA" sz="1900" dirty="0" smtClean="0"/>
          </a:p>
          <a:p>
            <a:pPr lvl="1"/>
            <a:r>
              <a:rPr lang="uk-UA" sz="2400" dirty="0" smtClean="0"/>
              <a:t>офіційно-діловий, </a:t>
            </a:r>
            <a:endParaRPr lang="uk-UA" sz="1900" dirty="0" smtClean="0"/>
          </a:p>
          <a:p>
            <a:pPr lvl="1"/>
            <a:r>
              <a:rPr lang="uk-UA" sz="2400" dirty="0" smtClean="0"/>
              <a:t>публіцистичний, </a:t>
            </a:r>
            <a:endParaRPr lang="uk-UA" sz="1900" dirty="0" smtClean="0"/>
          </a:p>
          <a:p>
            <a:pPr lvl="1"/>
            <a:r>
              <a:rPr lang="uk-UA" sz="2400" dirty="0" smtClean="0"/>
              <a:t>стиль побутового мовлення, </a:t>
            </a:r>
            <a:endParaRPr lang="uk-UA" sz="1900" dirty="0" smtClean="0"/>
          </a:p>
          <a:p>
            <a:pPr lvl="1" algn="just"/>
            <a:r>
              <a:rPr lang="uk-UA" sz="2400" dirty="0" smtClean="0"/>
              <a:t>художній. </a:t>
            </a:r>
            <a:endParaRPr lang="uk-UA" sz="1900" dirty="0" smtClean="0"/>
          </a:p>
          <a:p>
            <a:pPr algn="just"/>
            <a:r>
              <a:rPr lang="uk-UA" sz="2800" dirty="0" smtClean="0"/>
              <a:t>Кожний зі стилів має свої характерні ознаки й реалізується у властивих йому жанрах.</a:t>
            </a:r>
            <a:endParaRPr lang="uk-UA" sz="2100" dirty="0" smtClean="0"/>
          </a:p>
          <a:p>
            <a:pPr>
              <a:buNone/>
            </a:pPr>
            <a:r>
              <a:rPr lang="uk-UA" sz="2800" dirty="0" smtClean="0"/>
              <a:t> </a:t>
            </a:r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 algn="just">
              <a:buNone/>
            </a:pPr>
            <a:r>
              <a:rPr lang="uk-UA" b="1" i="1" dirty="0" smtClean="0"/>
              <a:t>	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340768"/>
            <a:ext cx="6984776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uk-UA" sz="2800" b="1" dirty="0"/>
              <a:t>Офіційно-діловий стиль </a:t>
            </a:r>
            <a:r>
              <a:rPr lang="uk-UA" sz="2800" dirty="0"/>
              <a:t>— це сукупність мовних засобів, призначених для:</a:t>
            </a:r>
          </a:p>
          <a:p>
            <a:pPr algn="just"/>
            <a:r>
              <a:rPr lang="uk-UA" sz="2800" dirty="0" smtClean="0"/>
              <a:t>регулювання </a:t>
            </a:r>
            <a:r>
              <a:rPr lang="uk-UA" sz="2800" dirty="0"/>
              <a:t>ділових стосунків, </a:t>
            </a:r>
          </a:p>
          <a:p>
            <a:pPr algn="just"/>
            <a:r>
              <a:rPr lang="uk-UA" sz="2800" dirty="0"/>
              <a:t>спілкування на державно-політичному, громадському, економічному рівні,</a:t>
            </a:r>
          </a:p>
          <a:p>
            <a:pPr algn="just"/>
            <a:r>
              <a:rPr lang="uk-UA" sz="2800" dirty="0"/>
              <a:t> у законодавстві,</a:t>
            </a:r>
          </a:p>
          <a:p>
            <a:pPr algn="just"/>
            <a:r>
              <a:rPr lang="uk-UA" sz="2800" dirty="0"/>
              <a:t>у сфері управління адміністративно-господарською діяльністю. </a:t>
            </a:r>
            <a:r>
              <a:rPr lang="uk-UA" sz="2000" dirty="0">
                <a:solidFill>
                  <a:srgbClr val="002060"/>
                </a:solidFill>
              </a:rPr>
              <a:t/>
            </a:r>
            <a:br>
              <a:rPr lang="uk-UA" sz="2000" dirty="0">
                <a:solidFill>
                  <a:srgbClr val="002060"/>
                </a:solidFill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04664"/>
            <a:ext cx="76328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/>
              <a:t>Офіційно-діловий</a:t>
            </a:r>
            <a:r>
              <a:rPr lang="ru-RU" sz="2800" dirty="0"/>
              <a:t> стиль </a:t>
            </a:r>
            <a:r>
              <a:rPr lang="ru-RU" sz="2800" dirty="0" err="1"/>
              <a:t>ґрунтується</a:t>
            </a:r>
            <a:r>
              <a:rPr lang="ru-RU" sz="2800" dirty="0"/>
              <a:t> на </a:t>
            </a:r>
            <a:r>
              <a:rPr lang="ru-RU" sz="2800" dirty="0" err="1"/>
              <a:t>логічній</a:t>
            </a:r>
            <a:r>
              <a:rPr lang="ru-RU" sz="2800" dirty="0"/>
              <a:t> </a:t>
            </a:r>
            <a:r>
              <a:rPr lang="ru-RU" sz="2800" dirty="0" err="1"/>
              <a:t>основі</a:t>
            </a:r>
            <a:r>
              <a:rPr lang="ru-RU" sz="2800" dirty="0"/>
              <a:t>. </a:t>
            </a:r>
            <a:r>
              <a:rPr lang="ru-RU" sz="2800" dirty="0" err="1"/>
              <a:t>Найважливішим</a:t>
            </a:r>
            <a:r>
              <a:rPr lang="ru-RU" sz="2800" dirty="0"/>
              <a:t> у </a:t>
            </a:r>
            <a:r>
              <a:rPr lang="ru-RU" sz="2800" dirty="0" err="1"/>
              <a:t>ньому</a:t>
            </a:r>
            <a:r>
              <a:rPr lang="ru-RU" sz="2800" dirty="0"/>
              <a:t> є </a:t>
            </a:r>
            <a:r>
              <a:rPr lang="ru-RU" sz="2800" dirty="0" err="1"/>
              <a:t>послідовність</a:t>
            </a:r>
            <a:r>
              <a:rPr lang="ru-RU" sz="2800" dirty="0"/>
              <a:t> і </a:t>
            </a:r>
            <a:r>
              <a:rPr lang="ru-RU" sz="2800" dirty="0" err="1"/>
              <a:t>точність</a:t>
            </a:r>
            <a:r>
              <a:rPr lang="ru-RU" sz="2800" dirty="0"/>
              <a:t> </a:t>
            </a:r>
            <a:r>
              <a:rPr lang="ru-RU" sz="2800" dirty="0" err="1"/>
              <a:t>викладу</a:t>
            </a:r>
            <a:r>
              <a:rPr lang="ru-RU" sz="2800" dirty="0"/>
              <a:t> </a:t>
            </a:r>
            <a:r>
              <a:rPr lang="ru-RU" sz="2800" dirty="0" err="1"/>
              <a:t>фактів</a:t>
            </a:r>
            <a:r>
              <a:rPr lang="ru-RU" sz="2800" dirty="0"/>
              <a:t>, </a:t>
            </a:r>
            <a:r>
              <a:rPr lang="ru-RU" sz="2800" dirty="0" err="1"/>
              <a:t>документальність</a:t>
            </a:r>
            <a:r>
              <a:rPr lang="ru-RU" sz="2800" dirty="0"/>
              <a:t>, </a:t>
            </a:r>
            <a:r>
              <a:rPr lang="ru-RU" sz="2800" dirty="0" err="1"/>
              <a:t>об'єктивність</a:t>
            </a:r>
            <a:r>
              <a:rPr lang="ru-RU" sz="2800" dirty="0"/>
              <a:t> </a:t>
            </a:r>
            <a:r>
              <a:rPr lang="ru-RU" sz="2800" dirty="0" err="1"/>
              <a:t>оцінок</a:t>
            </a:r>
            <a:r>
              <a:rPr lang="ru-RU" sz="2800" dirty="0"/>
              <a:t>, </a:t>
            </a:r>
            <a:r>
              <a:rPr lang="ru-RU" sz="2800" dirty="0" err="1"/>
              <a:t>гранична</a:t>
            </a:r>
            <a:r>
              <a:rPr lang="ru-RU" sz="2800" dirty="0"/>
              <a:t> </a:t>
            </a:r>
            <a:r>
              <a:rPr lang="ru-RU" sz="2800" dirty="0" err="1"/>
              <a:t>чіткість</a:t>
            </a:r>
            <a:r>
              <a:rPr lang="ru-RU" sz="2800" dirty="0"/>
              <a:t>, </a:t>
            </a:r>
            <a:r>
              <a:rPr lang="ru-RU" sz="2800" dirty="0" err="1"/>
              <a:t>емоційно-експресивна</a:t>
            </a:r>
            <a:r>
              <a:rPr lang="ru-RU" sz="2800" dirty="0"/>
              <a:t> </a:t>
            </a:r>
            <a:r>
              <a:rPr lang="ru-RU" sz="2800" dirty="0" err="1"/>
              <a:t>нейтральність</a:t>
            </a:r>
            <a:r>
              <a:rPr lang="ru-RU" sz="2800" dirty="0"/>
              <a:t> </a:t>
            </a:r>
            <a:r>
              <a:rPr lang="ru-RU" sz="2800" dirty="0" err="1"/>
              <a:t>вислову</a:t>
            </a:r>
            <a:r>
              <a:rPr lang="ru-RU" sz="2800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3573016"/>
            <a:ext cx="69283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solidFill>
                  <a:srgbClr val="222222"/>
                </a:solidFill>
              </a:rPr>
              <a:t>Цей</a:t>
            </a:r>
            <a:r>
              <a:rPr lang="ru-RU" sz="2400" dirty="0">
                <a:solidFill>
                  <a:srgbClr val="222222"/>
                </a:solidFill>
              </a:rPr>
              <a:t> стиль </a:t>
            </a:r>
            <a:r>
              <a:rPr lang="ru-RU" sz="2400" dirty="0" err="1">
                <a:solidFill>
                  <a:srgbClr val="222222"/>
                </a:solidFill>
              </a:rPr>
              <a:t>відзначається</a:t>
            </a:r>
            <a:r>
              <a:rPr lang="ru-RU" sz="2400" dirty="0">
                <a:solidFill>
                  <a:srgbClr val="222222"/>
                </a:solidFill>
              </a:rPr>
              <a:t> </a:t>
            </a:r>
            <a:r>
              <a:rPr lang="ru-RU" sz="2400" dirty="0" err="1">
                <a:solidFill>
                  <a:srgbClr val="222222"/>
                </a:solidFill>
              </a:rPr>
              <a:t>суворими</a:t>
            </a:r>
            <a:r>
              <a:rPr lang="ru-RU" sz="2400" dirty="0">
                <a:solidFill>
                  <a:srgbClr val="222222"/>
                </a:solidFill>
              </a:rPr>
              <a:t> </a:t>
            </a:r>
            <a:r>
              <a:rPr lang="ru-RU" sz="2400" dirty="0" err="1">
                <a:solidFill>
                  <a:srgbClr val="222222"/>
                </a:solidFill>
              </a:rPr>
              <a:t>вимогами</a:t>
            </a:r>
            <a:r>
              <a:rPr lang="ru-RU" sz="2400" dirty="0">
                <a:solidFill>
                  <a:srgbClr val="222222"/>
                </a:solidFill>
              </a:rPr>
              <a:t> до лексики й </a:t>
            </a:r>
            <a:r>
              <a:rPr lang="ru-RU" sz="2400" dirty="0" err="1">
                <a:solidFill>
                  <a:srgbClr val="222222"/>
                </a:solidFill>
              </a:rPr>
              <a:t>фразеології</a:t>
            </a:r>
            <a:r>
              <a:rPr lang="ru-RU" sz="2400" dirty="0">
                <a:solidFill>
                  <a:srgbClr val="222222"/>
                </a:solidFill>
              </a:rPr>
              <a:t> (</a:t>
            </a:r>
            <a:r>
              <a:rPr lang="ru-RU" sz="2400" dirty="0" err="1">
                <a:solidFill>
                  <a:srgbClr val="222222"/>
                </a:solidFill>
              </a:rPr>
              <a:t>широке</a:t>
            </a:r>
            <a:r>
              <a:rPr lang="ru-RU" sz="2400" dirty="0">
                <a:solidFill>
                  <a:srgbClr val="222222"/>
                </a:solidFill>
              </a:rPr>
              <a:t> </a:t>
            </a:r>
            <a:r>
              <a:rPr lang="ru-RU" sz="2400" dirty="0" err="1">
                <a:solidFill>
                  <a:srgbClr val="222222"/>
                </a:solidFill>
              </a:rPr>
              <a:t>використання</a:t>
            </a:r>
            <a:r>
              <a:rPr lang="ru-RU" sz="2400" dirty="0">
                <a:solidFill>
                  <a:srgbClr val="222222"/>
                </a:solidFill>
              </a:rPr>
              <a:t> </a:t>
            </a:r>
            <a:r>
              <a:rPr lang="ru-RU" sz="2400" dirty="0" err="1">
                <a:solidFill>
                  <a:srgbClr val="222222"/>
                </a:solidFill>
              </a:rPr>
              <a:t>професійної</a:t>
            </a:r>
            <a:r>
              <a:rPr lang="ru-RU" sz="2400" dirty="0">
                <a:solidFill>
                  <a:srgbClr val="222222"/>
                </a:solidFill>
              </a:rPr>
              <a:t> </a:t>
            </a:r>
            <a:r>
              <a:rPr lang="ru-RU" sz="2400" dirty="0" err="1">
                <a:solidFill>
                  <a:srgbClr val="222222"/>
                </a:solidFill>
              </a:rPr>
              <a:t>термінології</a:t>
            </a:r>
            <a:r>
              <a:rPr lang="ru-RU" sz="2400" dirty="0">
                <a:solidFill>
                  <a:srgbClr val="222222"/>
                </a:solidFill>
              </a:rPr>
              <a:t>, </a:t>
            </a:r>
            <a:r>
              <a:rPr lang="ru-RU" sz="2400" dirty="0" err="1" smtClean="0"/>
              <a:t>канцеляризмів</a:t>
            </a:r>
            <a:r>
              <a:rPr lang="ru-RU" sz="2400" dirty="0">
                <a:solidFill>
                  <a:srgbClr val="222222"/>
                </a:solidFill>
              </a:rPr>
              <a:t>,</a:t>
            </a:r>
            <a:r>
              <a:rPr lang="ru-RU" sz="2400" dirty="0" smtClean="0">
                <a:solidFill>
                  <a:srgbClr val="222222"/>
                </a:solidFill>
              </a:rPr>
              <a:t> </a:t>
            </a:r>
            <a:r>
              <a:rPr lang="ru-RU" sz="2400" dirty="0" err="1">
                <a:solidFill>
                  <a:srgbClr val="222222"/>
                </a:solidFill>
              </a:rPr>
              <a:t>абревіатур</a:t>
            </a:r>
            <a:r>
              <a:rPr lang="ru-RU" sz="2400" dirty="0">
                <a:solidFill>
                  <a:srgbClr val="222222"/>
                </a:solidFill>
              </a:rPr>
              <a:t>, </a:t>
            </a:r>
            <a:r>
              <a:rPr lang="ru-RU" sz="2400" dirty="0" err="1">
                <a:solidFill>
                  <a:srgbClr val="222222"/>
                </a:solidFill>
              </a:rPr>
              <a:t>відсутність</a:t>
            </a:r>
            <a:r>
              <a:rPr lang="ru-RU" sz="2400" dirty="0">
                <a:solidFill>
                  <a:srgbClr val="222222"/>
                </a:solidFill>
              </a:rPr>
              <a:t> </a:t>
            </a:r>
            <a:r>
              <a:rPr lang="ru-RU" sz="2400" dirty="0" err="1">
                <a:solidFill>
                  <a:srgbClr val="222222"/>
                </a:solidFill>
              </a:rPr>
              <a:t>діалектизмів</a:t>
            </a:r>
            <a:r>
              <a:rPr lang="ru-RU" sz="2400" dirty="0">
                <a:solidFill>
                  <a:srgbClr val="222222"/>
                </a:solidFill>
              </a:rPr>
              <a:t>, </a:t>
            </a:r>
            <a:r>
              <a:rPr lang="ru-RU" sz="2400" dirty="0" err="1">
                <a:solidFill>
                  <a:srgbClr val="222222"/>
                </a:solidFill>
              </a:rPr>
              <a:t>жаргонізмів</a:t>
            </a:r>
            <a:r>
              <a:rPr lang="ru-RU" sz="2400" dirty="0">
                <a:solidFill>
                  <a:srgbClr val="222222"/>
                </a:solidFill>
              </a:rPr>
              <a:t>, </a:t>
            </a:r>
            <a:r>
              <a:rPr lang="ru-RU" sz="2400" dirty="0" err="1">
                <a:solidFill>
                  <a:srgbClr val="222222"/>
                </a:solidFill>
              </a:rPr>
              <a:t>просторічних</a:t>
            </a:r>
            <a:r>
              <a:rPr lang="ru-RU" sz="2400" dirty="0">
                <a:solidFill>
                  <a:srgbClr val="222222"/>
                </a:solidFill>
              </a:rPr>
              <a:t> </a:t>
            </a:r>
            <a:r>
              <a:rPr lang="ru-RU" sz="2400" dirty="0" err="1">
                <a:solidFill>
                  <a:srgbClr val="222222"/>
                </a:solidFill>
              </a:rPr>
              <a:t>виразів</a:t>
            </a:r>
            <a:r>
              <a:rPr lang="ru-RU" sz="2400" dirty="0">
                <a:solidFill>
                  <a:srgbClr val="222222"/>
                </a:solidFill>
              </a:rPr>
              <a:t>, </a:t>
            </a:r>
            <a:r>
              <a:rPr lang="ru-RU" sz="2400" dirty="0" err="1">
                <a:solidFill>
                  <a:srgbClr val="222222"/>
                </a:solidFill>
              </a:rPr>
              <a:t>слів</a:t>
            </a:r>
            <a:r>
              <a:rPr lang="ru-RU" sz="2400" dirty="0">
                <a:solidFill>
                  <a:srgbClr val="222222"/>
                </a:solidFill>
              </a:rPr>
              <a:t> </a:t>
            </a:r>
            <a:r>
              <a:rPr lang="ru-RU" sz="2400" dirty="0" err="1">
                <a:solidFill>
                  <a:srgbClr val="222222"/>
                </a:solidFill>
              </a:rPr>
              <a:t>із</a:t>
            </a:r>
            <a:r>
              <a:rPr lang="ru-RU" sz="2400" dirty="0">
                <a:solidFill>
                  <a:srgbClr val="222222"/>
                </a:solidFill>
              </a:rPr>
              <a:t> </a:t>
            </a:r>
            <a:r>
              <a:rPr lang="ru-RU" sz="2400" dirty="0" err="1">
                <a:solidFill>
                  <a:srgbClr val="222222"/>
                </a:solidFill>
              </a:rPr>
              <a:t>суфіксами</a:t>
            </a:r>
            <a:r>
              <a:rPr lang="ru-RU" sz="2400" dirty="0">
                <a:solidFill>
                  <a:srgbClr val="222222"/>
                </a:solidFill>
              </a:rPr>
              <a:t> </a:t>
            </a:r>
            <a:r>
              <a:rPr lang="ru-RU" sz="2400" dirty="0" err="1">
                <a:solidFill>
                  <a:srgbClr val="222222"/>
                </a:solidFill>
              </a:rPr>
              <a:t>суб'єктивної</a:t>
            </a:r>
            <a:r>
              <a:rPr lang="ru-RU" sz="2400" dirty="0">
                <a:solidFill>
                  <a:srgbClr val="222222"/>
                </a:solidFill>
              </a:rPr>
              <a:t> </a:t>
            </a:r>
            <a:r>
              <a:rPr lang="ru-RU" sz="2400" dirty="0" err="1">
                <a:solidFill>
                  <a:srgbClr val="222222"/>
                </a:solidFill>
              </a:rPr>
              <a:t>оцінки</a:t>
            </a:r>
            <a:r>
              <a:rPr lang="ru-RU" sz="2400" dirty="0">
                <a:solidFill>
                  <a:srgbClr val="222222"/>
                </a:solidFill>
              </a:rPr>
              <a:t> </a:t>
            </a:r>
            <a:r>
              <a:rPr lang="ru-RU" sz="2400" dirty="0" err="1">
                <a:solidFill>
                  <a:srgbClr val="222222"/>
                </a:solidFill>
              </a:rPr>
              <a:t>тощо</a:t>
            </a:r>
            <a:r>
              <a:rPr lang="ru-RU" sz="2400" dirty="0">
                <a:solidFill>
                  <a:srgbClr val="222222"/>
                </a:solidFill>
              </a:rPr>
              <a:t>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78982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 err="1"/>
              <a:t>Ведення</a:t>
            </a:r>
            <a:r>
              <a:rPr lang="ru-RU" sz="2400" dirty="0"/>
              <a:t> </a:t>
            </a:r>
            <a:r>
              <a:rPr lang="ru-RU" sz="2400" dirty="0" err="1"/>
              <a:t>ділової</a:t>
            </a:r>
            <a:r>
              <a:rPr lang="ru-RU" sz="2400" dirty="0"/>
              <a:t> </a:t>
            </a:r>
            <a:r>
              <a:rPr lang="ru-RU" sz="2400" dirty="0" err="1"/>
              <a:t>кореспонденції</a:t>
            </a:r>
            <a:r>
              <a:rPr lang="ru-RU" sz="2400" dirty="0"/>
              <a:t> —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справжнє</a:t>
            </a:r>
            <a:r>
              <a:rPr lang="ru-RU" sz="2400" dirty="0"/>
              <a:t> </a:t>
            </a:r>
            <a:r>
              <a:rPr lang="ru-RU" sz="2400" dirty="0" err="1"/>
              <a:t>мистецтво</a:t>
            </a:r>
            <a:r>
              <a:rPr lang="ru-RU" sz="2400" dirty="0"/>
              <a:t>, </a:t>
            </a:r>
            <a:r>
              <a:rPr lang="ru-RU" sz="2400" dirty="0" err="1"/>
              <a:t>осягнути</a:t>
            </a:r>
            <a:r>
              <a:rPr lang="ru-RU" sz="2400" dirty="0"/>
              <a:t> </a:t>
            </a:r>
            <a:r>
              <a:rPr lang="ru-RU" sz="2400" dirty="0" err="1"/>
              <a:t>таємниці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</a:t>
            </a:r>
            <a:r>
              <a:rPr lang="ru-RU" sz="2400" dirty="0" err="1"/>
              <a:t>вдається</a:t>
            </a:r>
            <a:r>
              <a:rPr lang="ru-RU" sz="2400" dirty="0"/>
              <a:t> не кожному. </a:t>
            </a:r>
            <a:endParaRPr lang="ru-RU" sz="2400" dirty="0" smtClean="0"/>
          </a:p>
          <a:p>
            <a:pPr algn="just"/>
            <a:endParaRPr lang="ru-RU" sz="2400" dirty="0"/>
          </a:p>
          <a:p>
            <a:pPr algn="just"/>
            <a:r>
              <a:rPr lang="ru-RU" sz="2400" dirty="0" err="1" smtClean="0"/>
              <a:t>Відомий</a:t>
            </a:r>
            <a:r>
              <a:rPr lang="ru-RU" sz="2400" dirty="0" smtClean="0"/>
              <a:t> </a:t>
            </a:r>
            <a:r>
              <a:rPr lang="ru-RU" sz="2400" dirty="0" err="1"/>
              <a:t>американський</a:t>
            </a:r>
            <a:r>
              <a:rPr lang="ru-RU" sz="2400" dirty="0"/>
              <a:t> </a:t>
            </a:r>
            <a:r>
              <a:rPr lang="ru-RU" sz="2400" dirty="0" err="1"/>
              <a:t>публіцист</a:t>
            </a:r>
            <a:r>
              <a:rPr lang="ru-RU" sz="2400" dirty="0"/>
              <a:t> і маркетолог </a:t>
            </a:r>
            <a:r>
              <a:rPr lang="ru-RU" sz="2400" dirty="0" err="1"/>
              <a:t>Рон</a:t>
            </a:r>
            <a:r>
              <a:rPr lang="ru-RU" sz="2400" dirty="0"/>
              <a:t> </a:t>
            </a:r>
            <a:r>
              <a:rPr lang="ru-RU" sz="2400" dirty="0" err="1"/>
              <a:t>Теппер</a:t>
            </a:r>
            <a:r>
              <a:rPr lang="ru-RU" sz="2400" dirty="0"/>
              <a:t> </a:t>
            </a:r>
            <a:r>
              <a:rPr lang="ru-RU" sz="2400" dirty="0" err="1"/>
              <a:t>гірко</a:t>
            </a:r>
            <a:r>
              <a:rPr lang="ru-RU" sz="2400" dirty="0"/>
              <a:t> </a:t>
            </a:r>
            <a:r>
              <a:rPr lang="ru-RU" sz="2400" dirty="0" err="1" smtClean="0"/>
              <a:t>зауважив</a:t>
            </a:r>
            <a:r>
              <a:rPr lang="ru-RU" sz="2400" dirty="0" smtClean="0"/>
              <a:t>,  </a:t>
            </a:r>
            <a:r>
              <a:rPr lang="ru-RU" sz="2400" dirty="0" err="1"/>
              <a:t>що</a:t>
            </a:r>
            <a:r>
              <a:rPr lang="ru-RU" sz="2400" dirty="0"/>
              <a:t> в «</a:t>
            </a:r>
            <a:r>
              <a:rPr lang="ru-RU" sz="2400" dirty="0" err="1"/>
              <a:t>сучасному</a:t>
            </a:r>
            <a:r>
              <a:rPr lang="ru-RU" sz="2400" dirty="0"/>
              <a:t> </a:t>
            </a:r>
            <a:r>
              <a:rPr lang="ru-RU" sz="2400" dirty="0" err="1"/>
              <a:t>світі</a:t>
            </a:r>
            <a:r>
              <a:rPr lang="ru-RU" sz="2400" dirty="0"/>
              <a:t> </a:t>
            </a:r>
            <a:r>
              <a:rPr lang="ru-RU" sz="2400" dirty="0" err="1"/>
              <a:t>панують</a:t>
            </a:r>
            <a:r>
              <a:rPr lang="ru-RU" sz="2400" dirty="0"/>
              <a:t> </a:t>
            </a:r>
            <a:r>
              <a:rPr lang="ru-RU" sz="2400" dirty="0" err="1"/>
              <a:t>відео</a:t>
            </a:r>
            <a:r>
              <a:rPr lang="ru-RU" sz="2400" dirty="0"/>
              <a:t> та </a:t>
            </a:r>
            <a:r>
              <a:rPr lang="ru-RU" sz="2400" dirty="0" err="1"/>
              <a:t>усна</a:t>
            </a:r>
            <a:r>
              <a:rPr lang="ru-RU" sz="2400" dirty="0"/>
              <a:t> </a:t>
            </a:r>
            <a:r>
              <a:rPr lang="ru-RU" sz="2400" dirty="0" err="1"/>
              <a:t>мова</a:t>
            </a:r>
            <a:r>
              <a:rPr lang="ru-RU" sz="2400" dirty="0"/>
              <a:t>, а добре </a:t>
            </a:r>
            <a:r>
              <a:rPr lang="ru-RU" sz="2400" dirty="0" err="1"/>
              <a:t>написані</a:t>
            </a:r>
            <a:r>
              <a:rPr lang="ru-RU" sz="2400" dirty="0"/>
              <a:t> </a:t>
            </a:r>
            <a:r>
              <a:rPr lang="ru-RU" sz="2400" dirty="0" err="1"/>
              <a:t>ділові</a:t>
            </a:r>
            <a:r>
              <a:rPr lang="ru-RU" sz="2400" dirty="0"/>
              <a:t> </a:t>
            </a:r>
            <a:r>
              <a:rPr lang="ru-RU" sz="2400" dirty="0" err="1"/>
              <a:t>листи</a:t>
            </a:r>
            <a:r>
              <a:rPr lang="ru-RU" sz="2400" dirty="0"/>
              <a:t> й записки </a:t>
            </a:r>
            <a:r>
              <a:rPr lang="ru-RU" sz="2400" dirty="0" err="1"/>
              <a:t>стають</a:t>
            </a:r>
            <a:r>
              <a:rPr lang="ru-RU" sz="2400" dirty="0"/>
              <a:t> </a:t>
            </a:r>
            <a:r>
              <a:rPr lang="ru-RU" sz="2400" dirty="0" err="1"/>
              <a:t>рідкістю</a:t>
            </a:r>
            <a:r>
              <a:rPr lang="ru-RU" sz="2400" dirty="0"/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81715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591550" cy="204752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Отже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кілька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традиційних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нетрадиційних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порад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принципів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дотримуючись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можливо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досягнути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бажаного</a:t>
            </a:r>
            <a:r>
              <a:rPr lang="ru-RU" dirty="0">
                <a:solidFill>
                  <a:schemeClr val="tx1"/>
                </a:solidFill>
              </a:rPr>
              <a:t>. </a:t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920240"/>
            <a:ext cx="8595360" cy="493776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Будьте </a:t>
            </a:r>
            <a:r>
              <a:rPr lang="ru-RU" sz="2400" dirty="0" err="1">
                <a:solidFill>
                  <a:schemeClr val="tx1"/>
                </a:solidFill>
              </a:rPr>
              <a:t>лаконічні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Ділові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листи</a:t>
            </a:r>
            <a:r>
              <a:rPr lang="ru-RU" sz="2400" dirty="0">
                <a:solidFill>
                  <a:schemeClr val="tx1"/>
                </a:solidFill>
              </a:rPr>
              <a:t> не </a:t>
            </a:r>
            <a:r>
              <a:rPr lang="ru-RU" sz="2400" dirty="0" err="1">
                <a:solidFill>
                  <a:schemeClr val="tx1"/>
                </a:solidFill>
              </a:rPr>
              <a:t>повинні</a:t>
            </a:r>
            <a:r>
              <a:rPr lang="ru-RU" sz="2400" dirty="0">
                <a:solidFill>
                  <a:schemeClr val="tx1"/>
                </a:solidFill>
              </a:rPr>
              <a:t> бути </a:t>
            </a:r>
            <a:r>
              <a:rPr lang="ru-RU" sz="2400" dirty="0" err="1">
                <a:solidFill>
                  <a:schemeClr val="tx1"/>
                </a:solidFill>
              </a:rPr>
              <a:t>надто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довгими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цього</a:t>
            </a:r>
            <a:r>
              <a:rPr lang="ru-RU" sz="2400" dirty="0">
                <a:solidFill>
                  <a:schemeClr val="tx1"/>
                </a:solidFill>
              </a:rPr>
              <a:t> не </a:t>
            </a:r>
            <a:r>
              <a:rPr lang="ru-RU" sz="2400" dirty="0" err="1">
                <a:solidFill>
                  <a:schemeClr val="tx1"/>
                </a:solidFill>
              </a:rPr>
              <a:t>вимагає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ситуація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400" dirty="0" err="1" smtClean="0">
                <a:solidFill>
                  <a:schemeClr val="tx1"/>
                </a:solidFill>
              </a:rPr>
              <a:t>Намагайтеся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викладати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інформацію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чітко</a:t>
            </a:r>
            <a:r>
              <a:rPr lang="ru-RU" sz="2400" dirty="0">
                <a:solidFill>
                  <a:schemeClr val="tx1"/>
                </a:solidFill>
              </a:rPr>
              <a:t> та по </a:t>
            </a:r>
            <a:r>
              <a:rPr lang="ru-RU" sz="2400" dirty="0" err="1">
                <a:solidFill>
                  <a:schemeClr val="tx1"/>
                </a:solidFill>
              </a:rPr>
              <a:t>суті</a:t>
            </a:r>
            <a:r>
              <a:rPr lang="ru-RU" sz="2400" dirty="0">
                <a:solidFill>
                  <a:schemeClr val="tx1"/>
                </a:solidFill>
              </a:rPr>
              <a:t>, без </a:t>
            </a:r>
            <a:r>
              <a:rPr lang="ru-RU" sz="2400" dirty="0" err="1">
                <a:solidFill>
                  <a:schemeClr val="tx1"/>
                </a:solidFill>
              </a:rPr>
              <a:t>зайвих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повторів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обтяжливих</a:t>
            </a:r>
            <a:r>
              <a:rPr lang="ru-RU" sz="2400" dirty="0">
                <a:solidFill>
                  <a:schemeClr val="tx1"/>
                </a:solidFill>
              </a:rPr>
              <a:t> деталей.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400" dirty="0" err="1">
                <a:solidFill>
                  <a:schemeClr val="tx1"/>
                </a:solidFill>
              </a:rPr>
              <a:t>Ще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однією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важливою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запорукою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успіху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ділового</a:t>
            </a:r>
            <a:r>
              <a:rPr lang="ru-RU" sz="2400" dirty="0">
                <a:solidFill>
                  <a:schemeClr val="tx1"/>
                </a:solidFill>
              </a:rPr>
              <a:t> листа є </a:t>
            </a:r>
            <a:r>
              <a:rPr lang="ru-RU" sz="2400" dirty="0" err="1">
                <a:solidFill>
                  <a:schemeClr val="tx1"/>
                </a:solidFill>
              </a:rPr>
              <a:t>логічність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послідовність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викладу</a:t>
            </a:r>
            <a:r>
              <a:rPr lang="ru-RU" dirty="0" smtClean="0">
                <a:solidFill>
                  <a:schemeClr val="tx1"/>
                </a:solidFill>
                <a:latin typeface="Verdana"/>
              </a:rPr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400" dirty="0" err="1" smtClean="0">
                <a:solidFill>
                  <a:schemeClr val="tx1"/>
                </a:solidFill>
              </a:rPr>
              <a:t>Також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потрібно</a:t>
            </a:r>
            <a:r>
              <a:rPr lang="ru-RU" sz="2400" dirty="0" smtClean="0">
                <a:solidFill>
                  <a:schemeClr val="tx1"/>
                </a:solidFill>
              </a:rPr>
              <a:t> розбити </a:t>
            </a:r>
            <a:r>
              <a:rPr lang="ru-RU" sz="2400" dirty="0">
                <a:solidFill>
                  <a:schemeClr val="tx1"/>
                </a:solidFill>
              </a:rPr>
              <a:t>текст на </a:t>
            </a:r>
            <a:r>
              <a:rPr lang="ru-RU" sz="2400" dirty="0" err="1">
                <a:solidFill>
                  <a:schemeClr val="tx1"/>
                </a:solidFill>
              </a:rPr>
              <a:t>абзаци</a:t>
            </a:r>
            <a:r>
              <a:rPr lang="ru-RU" sz="2400" dirty="0">
                <a:solidFill>
                  <a:schemeClr val="tx1"/>
                </a:solidFill>
              </a:rPr>
              <a:t> — </a:t>
            </a:r>
            <a:r>
              <a:rPr lang="ru-RU" sz="2400" dirty="0" err="1">
                <a:solidFill>
                  <a:schemeClr val="tx1"/>
                </a:solidFill>
              </a:rPr>
              <a:t>це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значно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полегшить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його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сприймання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 </a:t>
            </a:r>
            <a:r>
              <a:rPr lang="ru-RU" sz="2400" dirty="0" smtClean="0">
                <a:solidFill>
                  <a:schemeClr val="tx1"/>
                </a:solidFill>
              </a:rPr>
              <a:t>У </a:t>
            </a:r>
            <a:r>
              <a:rPr lang="ru-RU" sz="2400" dirty="0" err="1" smtClean="0">
                <a:solidFill>
                  <a:schemeClr val="tx1"/>
                </a:solidFill>
              </a:rPr>
              <a:t>листі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потрібно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уникати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багатозначності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висловлення</a:t>
            </a:r>
            <a:r>
              <a:rPr lang="ru-RU" sz="2400" dirty="0">
                <a:solidFill>
                  <a:schemeClr val="tx1"/>
                </a:solidFill>
              </a:rPr>
              <a:t> та не </a:t>
            </a:r>
            <a:r>
              <a:rPr lang="ru-RU" sz="2400" dirty="0" err="1" smtClean="0">
                <a:solidFill>
                  <a:schemeClr val="tx1"/>
                </a:solidFill>
              </a:rPr>
              <a:t>зловживати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іншомовними</a:t>
            </a:r>
            <a:r>
              <a:rPr lang="ru-RU" sz="2400" dirty="0">
                <a:solidFill>
                  <a:schemeClr val="tx1"/>
                </a:solidFill>
              </a:rPr>
              <a:t> словами. </a:t>
            </a:r>
          </a:p>
        </p:txBody>
      </p:sp>
    </p:spTree>
    <p:extLst>
      <p:ext uri="{BB962C8B-B14F-4D97-AF65-F5344CB8AC3E}">
        <p14:creationId xmlns:p14="http://schemas.microsoft.com/office/powerpoint/2010/main" val="414396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2800" dirty="0" err="1" smtClean="0"/>
              <a:t>Потрібно</a:t>
            </a:r>
            <a:r>
              <a:rPr lang="ru-RU" sz="2800" dirty="0" smtClean="0"/>
              <a:t> </a:t>
            </a:r>
            <a:r>
              <a:rPr lang="ru-RU" sz="2800" dirty="0" err="1" smtClean="0"/>
              <a:t>уникати</a:t>
            </a:r>
            <a:r>
              <a:rPr lang="ru-RU" sz="2800" dirty="0" smtClean="0"/>
              <a:t> </a:t>
            </a:r>
            <a:r>
              <a:rPr lang="ru-RU" sz="2800" dirty="0" err="1"/>
              <a:t>категоричності</a:t>
            </a:r>
            <a:r>
              <a:rPr lang="ru-RU" sz="2800" dirty="0"/>
              <a:t>. </a:t>
            </a:r>
            <a:endParaRPr lang="ru-RU" sz="2800" dirty="0" smtClean="0"/>
          </a:p>
          <a:p>
            <a:r>
              <a:rPr lang="ru-RU" sz="2800" dirty="0" err="1" smtClean="0"/>
              <a:t>Потрібно</a:t>
            </a:r>
            <a:r>
              <a:rPr lang="ru-RU" sz="2800" dirty="0" smtClean="0"/>
              <a:t> </a:t>
            </a:r>
            <a:r>
              <a:rPr lang="ru-RU" sz="2800" dirty="0" err="1" smtClean="0"/>
              <a:t>стежити</a:t>
            </a:r>
            <a:r>
              <a:rPr lang="ru-RU" sz="2800" dirty="0" smtClean="0"/>
              <a:t> </a:t>
            </a:r>
            <a:r>
              <a:rPr lang="ru-RU" sz="2800" dirty="0" err="1" smtClean="0"/>
              <a:t>щоб</a:t>
            </a:r>
            <a:r>
              <a:rPr lang="ru-RU" sz="2800" dirty="0" smtClean="0"/>
              <a:t> </a:t>
            </a:r>
            <a:r>
              <a:rPr lang="ru-RU" sz="2800" dirty="0"/>
              <a:t>тон </a:t>
            </a:r>
            <a:r>
              <a:rPr lang="ru-RU" sz="2800" dirty="0" err="1"/>
              <a:t>вашого</a:t>
            </a:r>
            <a:r>
              <a:rPr lang="ru-RU" sz="2800" dirty="0"/>
              <a:t> листа </a:t>
            </a:r>
            <a:r>
              <a:rPr lang="ru-RU" sz="2800" dirty="0" err="1"/>
              <a:t>був</a:t>
            </a:r>
            <a:r>
              <a:rPr lang="ru-RU" sz="2800" dirty="0"/>
              <a:t> </a:t>
            </a:r>
            <a:r>
              <a:rPr lang="ru-RU" sz="2800" dirty="0" err="1"/>
              <a:t>доброзичливим</a:t>
            </a:r>
            <a:r>
              <a:rPr lang="ru-RU" sz="2800" dirty="0"/>
              <a:t> (не </a:t>
            </a:r>
            <a:r>
              <a:rPr lang="ru-RU" sz="2800" dirty="0" err="1" smtClean="0"/>
              <a:t>наказовим</a:t>
            </a:r>
            <a:r>
              <a:rPr lang="ru-RU" sz="2800" dirty="0" smtClean="0"/>
              <a:t>) на </a:t>
            </a:r>
            <a:r>
              <a:rPr lang="ru-RU" sz="2800" dirty="0" err="1"/>
              <a:t>зразок</a:t>
            </a:r>
            <a:r>
              <a:rPr lang="ru-RU" sz="2800" dirty="0"/>
              <a:t>: </a:t>
            </a:r>
            <a:endParaRPr lang="ru-RU" sz="2800" dirty="0" smtClean="0"/>
          </a:p>
          <a:p>
            <a:r>
              <a:rPr lang="ru-RU" sz="2800" dirty="0" smtClean="0"/>
              <a:t>«</a:t>
            </a:r>
            <a:r>
              <a:rPr lang="ru-RU" sz="2800" dirty="0" err="1"/>
              <a:t>слід</a:t>
            </a:r>
            <a:r>
              <a:rPr lang="ru-RU" sz="2800" dirty="0"/>
              <a:t> </a:t>
            </a:r>
            <a:r>
              <a:rPr lang="ru-RU" sz="2800" dirty="0" err="1"/>
              <a:t>негайно</a:t>
            </a:r>
            <a:r>
              <a:rPr lang="ru-RU" sz="2800" dirty="0"/>
              <a:t> </a:t>
            </a:r>
            <a:r>
              <a:rPr lang="ru-RU" sz="2800" dirty="0" err="1"/>
              <a:t>вжити</a:t>
            </a:r>
            <a:r>
              <a:rPr lang="ru-RU" sz="2800" dirty="0"/>
              <a:t> </a:t>
            </a:r>
            <a:r>
              <a:rPr lang="ru-RU" sz="2800" dirty="0" err="1"/>
              <a:t>заходів</a:t>
            </a:r>
            <a:r>
              <a:rPr lang="ru-RU" sz="2800" dirty="0" smtClean="0"/>
              <a:t>...»,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«</a:t>
            </a:r>
            <a:r>
              <a:rPr lang="ru-RU" sz="2800" dirty="0" err="1"/>
              <a:t>вимагаємо</a:t>
            </a:r>
            <a:r>
              <a:rPr lang="ru-RU" sz="2800" dirty="0"/>
              <a:t> </a:t>
            </a:r>
            <a:r>
              <a:rPr lang="ru-RU" sz="2800" dirty="0" err="1"/>
              <a:t>негайно</a:t>
            </a:r>
            <a:r>
              <a:rPr lang="ru-RU" sz="2800" dirty="0" smtClean="0"/>
              <a:t>...»,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«категорично </a:t>
            </a:r>
            <a:r>
              <a:rPr lang="ru-RU" sz="2800" dirty="0" err="1"/>
              <a:t>забороняємо</a:t>
            </a:r>
            <a:r>
              <a:rPr lang="ru-RU" sz="2800" dirty="0"/>
              <a:t> Вам</a:t>
            </a:r>
            <a:r>
              <a:rPr lang="ru-RU" sz="2800" dirty="0" smtClean="0"/>
              <a:t>...»,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«про </a:t>
            </a:r>
            <a:r>
              <a:rPr lang="ru-RU" sz="2800" dirty="0" err="1"/>
              <a:t>виконання</a:t>
            </a:r>
            <a:r>
              <a:rPr lang="ru-RU" sz="2800" dirty="0"/>
              <a:t> </a:t>
            </a:r>
            <a:r>
              <a:rPr lang="ru-RU" sz="2800" dirty="0" err="1"/>
              <a:t>необхідно</a:t>
            </a:r>
            <a:r>
              <a:rPr lang="ru-RU" sz="2800" dirty="0"/>
              <a:t> </a:t>
            </a:r>
            <a:r>
              <a:rPr lang="ru-RU" sz="2800" dirty="0" err="1"/>
              <a:t>повідомити</a:t>
            </a:r>
            <a:r>
              <a:rPr lang="ru-RU" sz="2800" dirty="0"/>
              <a:t> до...». </a:t>
            </a:r>
          </a:p>
        </p:txBody>
      </p:sp>
    </p:spTree>
    <p:extLst>
      <p:ext uri="{BB962C8B-B14F-4D97-AF65-F5344CB8AC3E}">
        <p14:creationId xmlns:p14="http://schemas.microsoft.com/office/powerpoint/2010/main" val="318970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2763" y="836712"/>
            <a:ext cx="8208912" cy="563231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/>
              <a:t>Отже</a:t>
            </a:r>
            <a:r>
              <a:rPr lang="ru-RU" sz="2000" b="1" dirty="0"/>
              <a:t>, </a:t>
            </a:r>
            <a:r>
              <a:rPr lang="ru-RU" sz="2000" b="1" dirty="0" err="1"/>
              <a:t>кілька</a:t>
            </a:r>
            <a:r>
              <a:rPr lang="ru-RU" sz="2000" b="1" dirty="0"/>
              <a:t> </a:t>
            </a:r>
            <a:r>
              <a:rPr lang="ru-RU" sz="2000" b="1" dirty="0" err="1"/>
              <a:t>рекомендацій</a:t>
            </a:r>
            <a:r>
              <a:rPr lang="ru-RU" sz="2000" b="1" dirty="0"/>
              <a:t> </a:t>
            </a:r>
            <a:r>
              <a:rPr lang="ru-RU" sz="2000" b="1" dirty="0" err="1"/>
              <a:t>від</a:t>
            </a:r>
            <a:r>
              <a:rPr lang="ru-RU" sz="2000" b="1" dirty="0"/>
              <a:t> Рона </a:t>
            </a:r>
            <a:r>
              <a:rPr lang="ru-RU" sz="2000" b="1" dirty="0" err="1"/>
              <a:t>Теппера</a:t>
            </a:r>
            <a:r>
              <a:rPr lang="ru-RU" sz="2000" b="1" dirty="0"/>
              <a:t>. </a:t>
            </a:r>
            <a:endParaRPr lang="ru-RU" sz="2000" b="1" dirty="0" smtClean="0"/>
          </a:p>
          <a:p>
            <a:pPr algn="ctr"/>
            <a:endParaRPr lang="ru-RU" sz="2000" b="1" dirty="0"/>
          </a:p>
          <a:p>
            <a:pPr algn="ctr"/>
            <a:r>
              <a:rPr lang="ru-RU" sz="2000" dirty="0"/>
              <a:t>«Лист, написаний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почуттям</a:t>
            </a:r>
            <a:r>
              <a:rPr lang="ru-RU" sz="2000" dirty="0"/>
              <a:t> </a:t>
            </a:r>
            <a:r>
              <a:rPr lang="ru-RU" sz="2000" dirty="0" err="1"/>
              <a:t>гумору</a:t>
            </a:r>
            <a:r>
              <a:rPr lang="ru-RU" sz="2000" dirty="0"/>
              <a:t>, </a:t>
            </a:r>
            <a:r>
              <a:rPr lang="ru-RU" sz="2000" dirty="0" err="1" smtClean="0"/>
              <a:t>може</a:t>
            </a:r>
            <a:r>
              <a:rPr lang="ru-RU" sz="2000" dirty="0" smtClean="0"/>
              <a:t> </a:t>
            </a:r>
            <a:r>
              <a:rPr lang="ru-RU" sz="2000" dirty="0" err="1"/>
              <a:t>завоювати</a:t>
            </a:r>
            <a:r>
              <a:rPr lang="ru-RU" sz="2000" dirty="0"/>
              <a:t> для Вас </a:t>
            </a:r>
            <a:r>
              <a:rPr lang="ru-RU" sz="2000" dirty="0" err="1"/>
              <a:t>майбутнього</a:t>
            </a:r>
            <a:r>
              <a:rPr lang="ru-RU" sz="2000" dirty="0"/>
              <a:t> </a:t>
            </a:r>
            <a:r>
              <a:rPr lang="ru-RU" sz="2000" dirty="0" err="1"/>
              <a:t>клієнта</a:t>
            </a:r>
            <a:r>
              <a:rPr lang="ru-RU" sz="2000" dirty="0"/>
              <a:t>. </a:t>
            </a:r>
            <a:r>
              <a:rPr lang="ru-RU" sz="2000" dirty="0" err="1"/>
              <a:t>Він</a:t>
            </a:r>
            <a:r>
              <a:rPr lang="ru-RU" sz="2000" dirty="0"/>
              <a:t> </a:t>
            </a:r>
            <a:r>
              <a:rPr lang="ru-RU" sz="2000" dirty="0" err="1"/>
              <a:t>покаже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автор листа — жива </a:t>
            </a:r>
            <a:r>
              <a:rPr lang="ru-RU" sz="2000" dirty="0" err="1"/>
              <a:t>людина</a:t>
            </a:r>
            <a:r>
              <a:rPr lang="ru-RU" sz="2000" dirty="0"/>
              <a:t>, </a:t>
            </a:r>
            <a:r>
              <a:rPr lang="ru-RU" sz="2000" dirty="0" err="1"/>
              <a:t>приємна</a:t>
            </a:r>
            <a:r>
              <a:rPr lang="ru-RU" sz="2000" dirty="0"/>
              <a:t> і </a:t>
            </a:r>
            <a:r>
              <a:rPr lang="ru-RU" sz="2000" dirty="0" err="1"/>
              <a:t>чуйна</a:t>
            </a:r>
            <a:r>
              <a:rPr lang="ru-RU" sz="2000" dirty="0"/>
              <a:t>, </a:t>
            </a:r>
            <a:r>
              <a:rPr lang="ru-RU" sz="2000" dirty="0" err="1"/>
              <a:t>зовсім</a:t>
            </a:r>
            <a:r>
              <a:rPr lang="ru-RU" sz="2000" dirty="0"/>
              <a:t> не бюрократ і не </a:t>
            </a:r>
            <a:r>
              <a:rPr lang="ru-RU" sz="2000" dirty="0" err="1"/>
              <a:t>мішок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грішми</a:t>
            </a:r>
            <a:r>
              <a:rPr lang="ru-RU" sz="2000" dirty="0"/>
              <a:t> та </a:t>
            </a:r>
            <a:r>
              <a:rPr lang="ru-RU" sz="2000" dirty="0" err="1"/>
              <a:t>кам'яним</a:t>
            </a:r>
            <a:r>
              <a:rPr lang="ru-RU" sz="2000" dirty="0"/>
              <a:t> </a:t>
            </a:r>
            <a:r>
              <a:rPr lang="ru-RU" sz="2000" dirty="0" err="1"/>
              <a:t>серцем</a:t>
            </a:r>
            <a:r>
              <a:rPr lang="ru-RU" sz="2000" dirty="0"/>
              <a:t>». </a:t>
            </a:r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Приклад</a:t>
            </a:r>
            <a:r>
              <a:rPr lang="ru-RU" sz="2000" dirty="0"/>
              <a:t>, </a:t>
            </a:r>
            <a:r>
              <a:rPr lang="ru-RU" sz="2000" dirty="0" err="1"/>
              <a:t>пропонований</a:t>
            </a:r>
            <a:r>
              <a:rPr lang="ru-RU" sz="2000" dirty="0"/>
              <a:t> </a:t>
            </a:r>
            <a:r>
              <a:rPr lang="ru-RU" sz="2000" dirty="0" err="1"/>
              <a:t>Роном</a:t>
            </a:r>
            <a:r>
              <a:rPr lang="ru-RU" sz="2000" dirty="0"/>
              <a:t> </a:t>
            </a:r>
            <a:r>
              <a:rPr lang="ru-RU" sz="2000" dirty="0" err="1" smtClean="0"/>
              <a:t>Теппером</a:t>
            </a:r>
            <a:r>
              <a:rPr lang="ru-RU" sz="2000" dirty="0"/>
              <a:t>. 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err="1" smtClean="0"/>
              <a:t>Шановний</a:t>
            </a:r>
            <a:r>
              <a:rPr lang="ru-RU" sz="2000" dirty="0" smtClean="0"/>
              <a:t> </a:t>
            </a:r>
            <a:r>
              <a:rPr lang="ru-RU" sz="2000" dirty="0" err="1"/>
              <a:t>Едуардо</a:t>
            </a:r>
            <a:r>
              <a:rPr lang="ru-RU" sz="2000" dirty="0"/>
              <a:t>, </a:t>
            </a:r>
          </a:p>
          <a:p>
            <a:pPr algn="ctr"/>
            <a:r>
              <a:rPr lang="ru-RU" sz="2000" dirty="0" err="1"/>
              <a:t>Якщо</a:t>
            </a:r>
            <a:r>
              <a:rPr lang="ru-RU" sz="2000" dirty="0"/>
              <a:t> я правильно </a:t>
            </a:r>
            <a:r>
              <a:rPr lang="ru-RU" sz="2000" dirty="0" err="1"/>
              <a:t>зрозумів</a:t>
            </a:r>
            <a:r>
              <a:rPr lang="ru-RU" sz="2000" dirty="0"/>
              <a:t>, Ви </a:t>
            </a:r>
            <a:r>
              <a:rPr lang="ru-RU" sz="2000" dirty="0" err="1"/>
              <a:t>хочете</a:t>
            </a:r>
            <a:r>
              <a:rPr lang="ru-RU" sz="2000" dirty="0"/>
              <a:t> </a:t>
            </a:r>
            <a:r>
              <a:rPr lang="ru-RU" sz="2000" dirty="0" err="1"/>
              <a:t>поновити</a:t>
            </a:r>
            <a:r>
              <a:rPr lang="ru-RU" sz="2000" dirty="0"/>
              <a:t> свою </a:t>
            </a:r>
            <a:r>
              <a:rPr lang="ru-RU" sz="2000" dirty="0" err="1"/>
              <a:t>позику</a:t>
            </a:r>
            <a:r>
              <a:rPr lang="ru-RU" sz="2000" dirty="0"/>
              <a:t> у нас. </a:t>
            </a:r>
            <a:r>
              <a:rPr lang="ru-RU" sz="2000" dirty="0" err="1"/>
              <a:t>Мої</a:t>
            </a:r>
            <a:r>
              <a:rPr lang="ru-RU" sz="2000" dirty="0"/>
              <a:t> </a:t>
            </a:r>
            <a:r>
              <a:rPr lang="ru-RU" sz="2000" dirty="0" err="1"/>
              <a:t>припущення</a:t>
            </a:r>
            <a:r>
              <a:rPr lang="ru-RU" sz="2000" dirty="0"/>
              <a:t> </a:t>
            </a:r>
            <a:r>
              <a:rPr lang="ru-RU" sz="2000" dirty="0" err="1"/>
              <a:t>щодо</a:t>
            </a:r>
            <a:r>
              <a:rPr lang="ru-RU" sz="2000" dirty="0"/>
              <a:t> </a:t>
            </a:r>
            <a:r>
              <a:rPr lang="ru-RU" sz="2000" dirty="0" err="1"/>
              <a:t>цього</a:t>
            </a:r>
            <a:r>
              <a:rPr lang="ru-RU" sz="2000" dirty="0"/>
              <a:t> </a:t>
            </a:r>
            <a:r>
              <a:rPr lang="ru-RU" sz="2000" dirty="0" err="1"/>
              <a:t>підтвердилися</a:t>
            </a:r>
            <a:r>
              <a:rPr lang="ru-RU" sz="2000" dirty="0"/>
              <a:t>, </a:t>
            </a:r>
            <a:r>
              <a:rPr lang="ru-RU" sz="2000" dirty="0" err="1"/>
              <a:t>однак</a:t>
            </a:r>
            <a:r>
              <a:rPr lang="ru-RU" sz="2000" dirty="0"/>
              <a:t> я не </a:t>
            </a:r>
            <a:r>
              <a:rPr lang="ru-RU" sz="2000" dirty="0" err="1"/>
              <a:t>відчуваю</a:t>
            </a:r>
            <a:r>
              <a:rPr lang="ru-RU" sz="2000" dirty="0"/>
              <a:t> </a:t>
            </a:r>
            <a:r>
              <a:rPr lang="ru-RU" sz="2000" dirty="0" err="1"/>
              <a:t>жодної</a:t>
            </a:r>
            <a:r>
              <a:rPr lang="ru-RU" sz="2000" dirty="0"/>
              <a:t> </a:t>
            </a:r>
            <a:r>
              <a:rPr lang="ru-RU" sz="2000" dirty="0" err="1"/>
              <a:t>радості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усвідомлення</a:t>
            </a:r>
            <a:r>
              <a:rPr lang="ru-RU" sz="2000" dirty="0"/>
              <a:t> </a:t>
            </a:r>
            <a:r>
              <a:rPr lang="ru-RU" sz="2000" dirty="0" err="1"/>
              <a:t>власної</a:t>
            </a:r>
            <a:r>
              <a:rPr lang="ru-RU" sz="2000" dirty="0"/>
              <a:t> </a:t>
            </a:r>
            <a:r>
              <a:rPr lang="ru-RU" sz="2000" dirty="0" err="1"/>
              <a:t>геніальності</a:t>
            </a:r>
            <a:r>
              <a:rPr lang="ru-RU" sz="2000" dirty="0"/>
              <a:t>. </a:t>
            </a:r>
          </a:p>
          <a:p>
            <a:pPr algn="ctr"/>
            <a:r>
              <a:rPr lang="ru-RU" sz="2000" dirty="0" err="1"/>
              <a:t>Підпишіть</a:t>
            </a:r>
            <a:r>
              <a:rPr lang="ru-RU" sz="2000" dirty="0"/>
              <a:t>, будь ласка, </a:t>
            </a:r>
            <a:r>
              <a:rPr lang="ru-RU" sz="2000" dirty="0" err="1"/>
              <a:t>ці</a:t>
            </a:r>
            <a:r>
              <a:rPr lang="ru-RU" sz="2000" dirty="0"/>
              <a:t> </a:t>
            </a:r>
            <a:r>
              <a:rPr lang="ru-RU" sz="2000" dirty="0" err="1"/>
              <a:t>документи</a:t>
            </a:r>
            <a:r>
              <a:rPr lang="ru-RU" sz="2000" dirty="0"/>
              <a:t> і </a:t>
            </a:r>
            <a:r>
              <a:rPr lang="ru-RU" sz="2000" dirty="0" err="1"/>
              <a:t>відішліть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на нашу адресу. </a:t>
            </a:r>
          </a:p>
          <a:p>
            <a:pPr algn="ctr"/>
            <a:r>
              <a:rPr lang="ru-RU" sz="2000" dirty="0"/>
              <a:t>                                                                                                                      </a:t>
            </a:r>
            <a:r>
              <a:rPr lang="ru-RU" sz="2000" dirty="0" smtClean="0"/>
              <a:t>_________________</a:t>
            </a:r>
            <a:endParaRPr lang="ru-RU" sz="2000" dirty="0"/>
          </a:p>
          <a:p>
            <a:pPr algn="ctr"/>
            <a:r>
              <a:rPr lang="ru-RU" sz="2000" dirty="0"/>
              <a:t>                  </a:t>
            </a:r>
            <a:r>
              <a:rPr lang="ru-RU" sz="2000" dirty="0" smtClean="0"/>
              <a:t>(</a:t>
            </a:r>
            <a:r>
              <a:rPr lang="ru-RU" sz="2000" dirty="0" err="1" smtClean="0"/>
              <a:t>підпис</a:t>
            </a:r>
            <a:r>
              <a:rPr lang="ru-RU" sz="2000" dirty="0" smtClean="0"/>
              <a:t>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5358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</Template>
  <TotalTime>459</TotalTime>
  <Words>728</Words>
  <Application>Microsoft Office PowerPoint</Application>
  <PresentationFormat>Экран (4:3)</PresentationFormat>
  <Paragraphs>99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Soho</vt:lpstr>
      <vt:lpstr>Тема уроку: Вступ. Поняття літературної мови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Отже, кілька традиційних і нетрадиційних порад і принципів, дотримуючись яких можливо досягнути бажаного.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Поняття літературної мови та мовної норми   </dc:title>
  <cp:lastModifiedBy>Ultimate</cp:lastModifiedBy>
  <cp:revision>45</cp:revision>
  <dcterms:modified xsi:type="dcterms:W3CDTF">2018-03-31T17:54:09Z</dcterms:modified>
</cp:coreProperties>
</file>