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5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t>10.02.19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t>10.02.19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t>10.02.19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t>10.02.19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t>10.02.19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t>10.02.19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t>10.02.19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t>10.02.19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t>10.02.19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t>10.02.19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DB2F-7F9D-4C20-A70B-4E25769ED2AD}" type="datetimeFigureOut">
              <a:rPr lang="ru-RU" smtClean="0"/>
              <a:t>10.02.19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4261-60F6-4B48-B176-0250C824E6A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0D9DB2F-7F9D-4C20-A70B-4E25769ED2AD}" type="datetimeFigureOut">
              <a:rPr lang="ru-RU" smtClean="0"/>
              <a:t>10.02.19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E244261-60F6-4B48-B176-0250C824E6A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-1" y="0"/>
            <a:ext cx="1671378" cy="6885713"/>
            <a:chOff x="-1" y="0"/>
            <a:chExt cx="1671378" cy="6885713"/>
          </a:xfrm>
        </p:grpSpPr>
        <p:pic>
          <p:nvPicPr>
            <p:cNvPr id="1029" name="Picture 5" descr="C:\Users\ТОЛЯ\Desktop\5555555555\22ab11e336c5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-986823" y="986823"/>
              <a:ext cx="3645024" cy="1671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5" descr="C:\Users\ТОЛЯ\Desktop\5555555555\22ab11e336c5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-986824" y="4227512"/>
              <a:ext cx="3645024" cy="1671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8" name="Группа 27"/>
          <p:cNvGrpSpPr/>
          <p:nvPr/>
        </p:nvGrpSpPr>
        <p:grpSpPr>
          <a:xfrm rot="10800000">
            <a:off x="7454257" y="6923"/>
            <a:ext cx="1671378" cy="6885713"/>
            <a:chOff x="-1" y="0"/>
            <a:chExt cx="1671378" cy="6885713"/>
          </a:xfrm>
        </p:grpSpPr>
        <p:pic>
          <p:nvPicPr>
            <p:cNvPr id="29" name="Picture 5" descr="C:\Users\ТОЛЯ\Desktop\5555555555\22ab11e336c5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-986823" y="986823"/>
              <a:ext cx="3645024" cy="1671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Picture 5" descr="C:\Users\ТОЛЯ\Desktop\5555555555\22ab11e336c5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-986824" y="4227512"/>
              <a:ext cx="3645024" cy="1671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30" name="Picture 6" descr="C:\Users\ТОЛЯ\Desktop\5555555555\410807_zolotaya_ukraina._podsolnuhi.jpg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4F6F3"/>
              </a:clrFrom>
              <a:clrTo>
                <a:srgbClr val="F4F6F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0" t="14965" r="4536" b="6410"/>
          <a:stretch/>
        </p:blipFill>
        <p:spPr bwMode="auto">
          <a:xfrm>
            <a:off x="2014002" y="4395125"/>
            <a:ext cx="5365564" cy="24628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1805406" y="548680"/>
            <a:ext cx="5618560" cy="336939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ctr">
              <a:buNone/>
            </a:pPr>
            <a:r>
              <a:rPr lang="uk-UA" altLang="ru-RU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rebuchet MS" pitchFamily="34" charset="0"/>
              </a:rPr>
              <a:t>Історична основа поеми </a:t>
            </a:r>
            <a:br>
              <a:rPr lang="uk-UA" altLang="ru-RU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rebuchet MS" pitchFamily="34" charset="0"/>
              </a:rPr>
            </a:br>
            <a:r>
              <a:rPr lang="en-US" altLang="ru-RU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rebuchet MS" pitchFamily="34" charset="0"/>
              </a:rPr>
              <a:t>“</a:t>
            </a:r>
            <a:r>
              <a:rPr lang="uk-UA" altLang="ru-RU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rebuchet MS" pitchFamily="34" charset="0"/>
              </a:rPr>
              <a:t>Іван Підкова</a:t>
            </a:r>
            <a:r>
              <a:rPr lang="en-US" altLang="ru-RU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rebuchet MS" pitchFamily="34" charset="0"/>
              </a:rPr>
              <a:t>”</a:t>
            </a:r>
            <a:r>
              <a:rPr lang="uk-UA" altLang="ru-RU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rebuchet MS" pitchFamily="34" charset="0"/>
              </a:rPr>
              <a:t>. </a:t>
            </a:r>
            <a:br>
              <a:rPr lang="uk-UA" altLang="ru-RU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rebuchet MS" pitchFamily="34" charset="0"/>
              </a:rPr>
            </a:br>
            <a:r>
              <a:rPr lang="uk-UA" altLang="ru-RU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rebuchet MS" pitchFamily="34" charset="0"/>
              </a:rPr>
              <a:t>Патріотичні мотиви, героїчний пафос твору, зображення в ньому історичного минулого</a:t>
            </a:r>
            <a:endParaRPr lang="ru-RU" altLang="ru-RU" sz="32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0432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/>
          <p:cNvGrpSpPr/>
          <p:nvPr/>
        </p:nvGrpSpPr>
        <p:grpSpPr>
          <a:xfrm rot="16200000">
            <a:off x="2160240" y="3942182"/>
            <a:ext cx="755577" cy="5076058"/>
            <a:chOff x="-1" y="0"/>
            <a:chExt cx="1671378" cy="6885713"/>
          </a:xfrm>
        </p:grpSpPr>
        <p:pic>
          <p:nvPicPr>
            <p:cNvPr id="15" name="Picture 5" descr="C:\Users\ТОЛЯ\Desktop\5555555555\22ab11e336c5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-986823" y="986823"/>
              <a:ext cx="3645024" cy="1671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5" descr="C:\Users\ТОЛЯ\Desktop\5555555555\22ab11e336c5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-986824" y="4227512"/>
              <a:ext cx="3645024" cy="1671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7" name="Группа 16"/>
          <p:cNvGrpSpPr/>
          <p:nvPr/>
        </p:nvGrpSpPr>
        <p:grpSpPr>
          <a:xfrm rot="16200000">
            <a:off x="6228183" y="3962976"/>
            <a:ext cx="755577" cy="5076058"/>
            <a:chOff x="-1" y="0"/>
            <a:chExt cx="1671378" cy="6885713"/>
          </a:xfrm>
        </p:grpSpPr>
        <p:pic>
          <p:nvPicPr>
            <p:cNvPr id="18" name="Picture 5" descr="C:\Users\ТОЛЯ\Desktop\5555555555\22ab11e336c5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-986823" y="986823"/>
              <a:ext cx="3645024" cy="1671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5" descr="C:\Users\ТОЛЯ\Desktop\5555555555\22ab11e336c5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-986824" y="4227512"/>
              <a:ext cx="3645024" cy="1671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0" name="Picture 6" descr="C:\Users\ТОЛЯ\Desktop\5555555555\410807_zolotaya_ukraina._podsolnuhi.jpg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4F6F3"/>
              </a:clrFrom>
              <a:clrTo>
                <a:srgbClr val="F4F6F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0" t="14965" r="4536" b="6410"/>
          <a:stretch/>
        </p:blipFill>
        <p:spPr bwMode="auto">
          <a:xfrm>
            <a:off x="5859116" y="367085"/>
            <a:ext cx="3258416" cy="19368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Новый точечный рисунок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819" y="2267536"/>
            <a:ext cx="3609975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657139" y="3054837"/>
            <a:ext cx="4195734" cy="2308324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alt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uk-UA" alt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Іван Підкова</a:t>
            </a:r>
            <a:r>
              <a:rPr lang="en-US" alt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uk-UA" alt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br>
              <a:rPr lang="uk-UA" alt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alt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історична поема    </a:t>
            </a:r>
            <a:br>
              <a:rPr lang="uk-UA" alt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alt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(1839, Санкт-Петербург)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Ð ÐµÐ·ÑÐ»ÑÑÐ°Ñ Ð¿Ð¾ÑÑÐºÑ Ð·Ð¾Ð±ÑÐ°Ð¶ÐµÐ½Ñ Ð·Ð° Ð·Ð°Ð¿Ð¸ÑÐ¾Ð¼ &quot;Ð²Ð¸ÑÐ»Ð¾Ð²Ð¸ ÑÑÐµÐ²ÑÐµÐ½ÐºÐ° Ð½Ð° ÑÑÐµÐ½Ð´&quot;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48" b="25162"/>
          <a:stretch/>
        </p:blipFill>
        <p:spPr bwMode="auto">
          <a:xfrm>
            <a:off x="490819" y="224880"/>
            <a:ext cx="4392488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3294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 rot="16200000">
            <a:off x="2160240" y="3942182"/>
            <a:ext cx="755577" cy="5076058"/>
            <a:chOff x="-1" y="0"/>
            <a:chExt cx="1671378" cy="6885713"/>
          </a:xfrm>
        </p:grpSpPr>
        <p:pic>
          <p:nvPicPr>
            <p:cNvPr id="5" name="Picture 5" descr="C:\Users\ТОЛЯ\Desktop\5555555555\22ab11e336c5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-986823" y="986823"/>
              <a:ext cx="3645024" cy="1671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 descr="C:\Users\ТОЛЯ\Desktop\5555555555\22ab11e336c5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-986824" y="4227512"/>
              <a:ext cx="3645024" cy="1671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" name="Группа 6"/>
          <p:cNvGrpSpPr/>
          <p:nvPr/>
        </p:nvGrpSpPr>
        <p:grpSpPr>
          <a:xfrm rot="16200000">
            <a:off x="6228183" y="3942181"/>
            <a:ext cx="755577" cy="5076058"/>
            <a:chOff x="-1" y="0"/>
            <a:chExt cx="1671378" cy="6885713"/>
          </a:xfrm>
        </p:grpSpPr>
        <p:pic>
          <p:nvPicPr>
            <p:cNvPr id="8" name="Picture 5" descr="C:\Users\ТОЛЯ\Desktop\5555555555\22ab11e336c5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-986823" y="986823"/>
              <a:ext cx="3645024" cy="1671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5" descr="C:\Users\ТОЛЯ\Desktop\5555555555\22ab11e336c5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-986824" y="4227512"/>
              <a:ext cx="3645024" cy="1671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" name="Picture 6" descr="C:\Users\ТОЛЯ\Desktop\5555555555\410807_zolotaya_ukraina._podsolnuhi.jpg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4F6F3"/>
              </a:clrFrom>
              <a:clrTo>
                <a:srgbClr val="F4F6F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0" t="14965" r="4536" b="6410"/>
          <a:stretch/>
        </p:blipFill>
        <p:spPr bwMode="auto">
          <a:xfrm>
            <a:off x="5102798" y="4198937"/>
            <a:ext cx="3258416" cy="19368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2286000" y="620688"/>
            <a:ext cx="4572000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uk-UA" altLang="ru-RU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rial" charset="0"/>
                <a:cs typeface="Trebuchet MS" pitchFamily="34" charset="0"/>
              </a:rPr>
              <a:t>Іван </a:t>
            </a:r>
            <a:r>
              <a:rPr lang="uk-UA" altLang="ru-RU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rial" charset="0"/>
                <a:cs typeface="Trebuchet MS" pitchFamily="34" charset="0"/>
              </a:rPr>
              <a:t>Підкова</a:t>
            </a:r>
          </a:p>
          <a:p>
            <a:pPr algn="ctr"/>
            <a:r>
              <a:rPr lang="uk-UA" altLang="ru-RU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rial" charset="0"/>
                <a:cs typeface="Trebuchet MS" pitchFamily="34" charset="0"/>
              </a:rPr>
              <a:t>(?-</a:t>
            </a:r>
            <a:r>
              <a:rPr lang="uk-UA" altLang="ru-RU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rial" charset="0"/>
                <a:cs typeface="Trebuchet MS" pitchFamily="34" charset="0"/>
              </a:rPr>
              <a:t>16.06.1578)</a:t>
            </a:r>
            <a:endParaRPr lang="ru-RU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12" name="Picture 2" descr="C:\Users\вадим\Desktop\PODKOVA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312" y="1628800"/>
            <a:ext cx="3097213" cy="38877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</p:pic>
      <p:sp>
        <p:nvSpPr>
          <p:cNvPr id="13" name="Объект 2"/>
          <p:cNvSpPr>
            <a:spLocks/>
          </p:cNvSpPr>
          <p:nvPr/>
        </p:nvSpPr>
        <p:spPr bwMode="auto">
          <a:xfrm>
            <a:off x="5045699" y="1633562"/>
            <a:ext cx="3311525" cy="2277789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defTabSz="457200" eaLnBrk="1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pitchFamily="18" charset="2"/>
              <a:buChar char=""/>
            </a:pPr>
            <a:r>
              <a:rPr lang="uk-UA" altLang="ru-RU" sz="2000" dirty="0">
                <a:latin typeface="Verdana" pitchFamily="34" charset="0"/>
              </a:rPr>
              <a:t>Козацький отаман і господар Молдавії</a:t>
            </a:r>
          </a:p>
          <a:p>
            <a:pPr marL="342900" indent="-342900" defTabSz="457200" eaLnBrk="1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pitchFamily="18" charset="2"/>
              <a:buChar char=""/>
            </a:pPr>
            <a:r>
              <a:rPr lang="en-US" altLang="ru-RU" sz="2000" dirty="0">
                <a:latin typeface="Verdana" pitchFamily="34" charset="0"/>
              </a:rPr>
              <a:t>“</a:t>
            </a:r>
            <a:r>
              <a:rPr lang="uk-UA" altLang="ru-RU" sz="2000" dirty="0">
                <a:latin typeface="Verdana" pitchFamily="34" charset="0"/>
              </a:rPr>
              <a:t>Був таким сильним, що не лише ламав підкови, а й таляри…</a:t>
            </a:r>
            <a:r>
              <a:rPr lang="en-US" altLang="ru-RU" sz="2000" dirty="0">
                <a:latin typeface="Verdana" pitchFamily="34" charset="0"/>
              </a:rPr>
              <a:t>”</a:t>
            </a:r>
            <a:endParaRPr lang="ru-RU" altLang="ru-RU" sz="2000" dirty="0"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79883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 rot="16200000">
            <a:off x="2160240" y="3942182"/>
            <a:ext cx="755577" cy="5076058"/>
            <a:chOff x="-1" y="0"/>
            <a:chExt cx="1671378" cy="6885713"/>
          </a:xfrm>
        </p:grpSpPr>
        <p:pic>
          <p:nvPicPr>
            <p:cNvPr id="5" name="Picture 5" descr="C:\Users\ТОЛЯ\Desktop\5555555555\22ab11e336c5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-986823" y="986823"/>
              <a:ext cx="3645024" cy="1671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 descr="C:\Users\ТОЛЯ\Desktop\5555555555\22ab11e336c5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-986824" y="4227512"/>
              <a:ext cx="3645024" cy="1671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" name="Группа 6"/>
          <p:cNvGrpSpPr/>
          <p:nvPr/>
        </p:nvGrpSpPr>
        <p:grpSpPr>
          <a:xfrm rot="16200000">
            <a:off x="6228183" y="3942181"/>
            <a:ext cx="755577" cy="5076058"/>
            <a:chOff x="-1" y="0"/>
            <a:chExt cx="1671378" cy="6885713"/>
          </a:xfrm>
        </p:grpSpPr>
        <p:pic>
          <p:nvPicPr>
            <p:cNvPr id="8" name="Picture 5" descr="C:\Users\ТОЛЯ\Desktop\5555555555\22ab11e336c5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-986823" y="986823"/>
              <a:ext cx="3645024" cy="1671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5" descr="C:\Users\ТОЛЯ\Desktop\5555555555\22ab11e336c5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-986824" y="4227512"/>
              <a:ext cx="3645024" cy="1671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5122" name="Picture 2" descr="Ð ÐµÐ·ÑÐ»ÑÑÐ°Ñ Ð¿Ð¾ÑÑÐºÑ Ð·Ð¾Ð±ÑÐ°Ð¶ÐµÐ½Ñ Ð·Ð° Ð·Ð°Ð¿Ð¸ÑÐ¾Ð¼ &quot;ÑÐ¾ÑÐ¾ ÑÐ²Ð°Ð½ Ð¿ÑÐ´ÐºÐ¾Ð²Ð°&quot;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29" r="24557"/>
          <a:stretch/>
        </p:blipFill>
        <p:spPr bwMode="auto">
          <a:xfrm>
            <a:off x="251520" y="2934069"/>
            <a:ext cx="3384376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ÐÐ¾Ð²âÑÐ·Ð°Ð½Ðµ Ð·Ð¾Ð±ÑÐ°Ð¶ÐµÐ½Ð½Ñ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72" r="18378"/>
          <a:stretch/>
        </p:blipFill>
        <p:spPr bwMode="auto">
          <a:xfrm>
            <a:off x="5292080" y="3006077"/>
            <a:ext cx="3454150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Ð ÐµÐ·ÑÐ»ÑÑÐ°Ñ Ð¿Ð¾ÑÑÐºÑ Ð·Ð¾Ð±ÑÐ°Ð¶ÐµÐ½Ñ Ð·Ð° Ð·Ð°Ð¿Ð¸ÑÐ¾Ð¼ &quot;ÑÐ¾ÑÐ¾ ÑÐ²Ð°Ð½ Ð¿ÑÐ´ÐºÐ¾Ð²Ð°&quot;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8182" y="188639"/>
            <a:ext cx="2383291" cy="259390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15211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 rot="16200000">
            <a:off x="2160240" y="3942182"/>
            <a:ext cx="755577" cy="5076058"/>
            <a:chOff x="-1" y="0"/>
            <a:chExt cx="1671378" cy="6885713"/>
          </a:xfrm>
        </p:grpSpPr>
        <p:pic>
          <p:nvPicPr>
            <p:cNvPr id="5" name="Picture 5" descr="C:\Users\ТОЛЯ\Desktop\5555555555\22ab11e336c5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-986823" y="986823"/>
              <a:ext cx="3645024" cy="1671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 descr="C:\Users\ТОЛЯ\Desktop\5555555555\22ab11e336c5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-986824" y="4227512"/>
              <a:ext cx="3645024" cy="1671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" name="Группа 6"/>
          <p:cNvGrpSpPr/>
          <p:nvPr/>
        </p:nvGrpSpPr>
        <p:grpSpPr>
          <a:xfrm rot="16200000">
            <a:off x="6372201" y="3942184"/>
            <a:ext cx="755577" cy="5076058"/>
            <a:chOff x="-1" y="0"/>
            <a:chExt cx="1671378" cy="6885713"/>
          </a:xfrm>
        </p:grpSpPr>
        <p:pic>
          <p:nvPicPr>
            <p:cNvPr id="8" name="Picture 5" descr="C:\Users\ТОЛЯ\Desktop\5555555555\22ab11e336c5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-986823" y="986823"/>
              <a:ext cx="3645024" cy="1671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5" descr="C:\Users\ТОЛЯ\Desktop\5555555555\22ab11e336c5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-986824" y="4227512"/>
              <a:ext cx="3645024" cy="1671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Прямоугольник 9"/>
          <p:cNvSpPr/>
          <p:nvPr/>
        </p:nvSpPr>
        <p:spPr>
          <a:xfrm>
            <a:off x="395536" y="260648"/>
            <a:ext cx="8352928" cy="575542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altLang="ru-RU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Тема:</a:t>
            </a:r>
            <a:r>
              <a:rPr lang="ru-RU" alt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зображення </a:t>
            </a:r>
            <a:r>
              <a:rPr lang="ru-RU" altLang="ru-RU" sz="28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спогад</a:t>
            </a:r>
            <a:r>
              <a:rPr lang="uk-UA" alt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і</a:t>
            </a:r>
            <a:r>
              <a:rPr lang="ru-RU" alt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в </a:t>
            </a:r>
            <a:r>
              <a:rPr lang="ru-RU" altLang="ru-RU" sz="28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діда</a:t>
            </a:r>
            <a:r>
              <a:rPr lang="ru-RU" alt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 про </a:t>
            </a:r>
            <a:r>
              <a:rPr lang="ru-RU" altLang="ru-RU" sz="28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героїчну</a:t>
            </a:r>
            <a:r>
              <a:rPr lang="ru-RU" alt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 </a:t>
            </a:r>
            <a:r>
              <a:rPr lang="ru-RU" altLang="ru-RU" sz="28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минувшину</a:t>
            </a:r>
            <a:r>
              <a:rPr lang="ru-RU" alt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 </a:t>
            </a:r>
            <a:r>
              <a:rPr lang="ru-RU" altLang="ru-RU" sz="28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рідного</a:t>
            </a:r>
            <a:r>
              <a:rPr lang="ru-RU" alt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 краю, коли </a:t>
            </a:r>
            <a:r>
              <a:rPr lang="ru-RU" altLang="ru-RU" sz="28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козаки</a:t>
            </a:r>
            <a:r>
              <a:rPr lang="ru-RU" alt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 на чолі з </a:t>
            </a:r>
            <a:r>
              <a:rPr lang="ru-RU" altLang="ru-RU" sz="28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Іваном</a:t>
            </a:r>
            <a:r>
              <a:rPr lang="ru-RU" alt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 </a:t>
            </a:r>
            <a:r>
              <a:rPr lang="ru-RU" altLang="ru-RU" sz="28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Підковою</a:t>
            </a:r>
            <a:r>
              <a:rPr lang="ru-RU" alt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 </a:t>
            </a:r>
            <a:r>
              <a:rPr lang="ru-RU" altLang="ru-RU" sz="28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боролися</a:t>
            </a:r>
            <a:r>
              <a:rPr lang="ru-RU" alt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 з </a:t>
            </a:r>
            <a:r>
              <a:rPr lang="ru-RU" altLang="ru-RU" sz="28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турецькими</a:t>
            </a:r>
            <a:r>
              <a:rPr lang="ru-RU" alt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 </a:t>
            </a:r>
            <a:r>
              <a:rPr lang="ru-RU" altLang="ru-RU" sz="28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загарбниками</a:t>
            </a:r>
            <a:r>
              <a:rPr lang="ru-RU" alt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.</a:t>
            </a:r>
            <a:br>
              <a:rPr lang="ru-RU" alt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</a:br>
            <a:r>
              <a:rPr lang="ru-RU" alt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/>
            </a:r>
            <a:br>
              <a:rPr lang="ru-RU" alt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</a:br>
            <a:r>
              <a:rPr lang="ru-RU" alt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      </a:t>
            </a:r>
            <a:r>
              <a:rPr lang="ru-RU" altLang="ru-RU" sz="28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Ідея</a:t>
            </a:r>
            <a:r>
              <a:rPr lang="ru-RU" alt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: </a:t>
            </a:r>
            <a:r>
              <a:rPr lang="ru-RU" altLang="ru-RU" sz="28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возвеличення</a:t>
            </a:r>
            <a:r>
              <a:rPr lang="ru-RU" alt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 </a:t>
            </a:r>
            <a:r>
              <a:rPr lang="ru-RU" altLang="ru-RU" sz="28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мужності</a:t>
            </a:r>
            <a:r>
              <a:rPr lang="ru-RU" alt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, </a:t>
            </a:r>
            <a:r>
              <a:rPr lang="ru-RU" altLang="ru-RU" sz="28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героїзму</a:t>
            </a:r>
            <a:r>
              <a:rPr lang="ru-RU" alt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 </a:t>
            </a:r>
            <a:r>
              <a:rPr lang="ru-RU" altLang="ru-RU" sz="28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козаків</a:t>
            </a:r>
            <a:r>
              <a:rPr lang="ru-RU" alt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 та </a:t>
            </a:r>
            <a:r>
              <a:rPr lang="ru-RU" altLang="ru-RU" sz="28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отамана</a:t>
            </a:r>
            <a:r>
              <a:rPr lang="ru-RU" alt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 </a:t>
            </a:r>
            <a:r>
              <a:rPr lang="ru-RU" altLang="ru-RU" sz="28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Івана</a:t>
            </a:r>
            <a:r>
              <a:rPr lang="ru-RU" alt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 </a:t>
            </a:r>
            <a:r>
              <a:rPr lang="ru-RU" altLang="ru-RU" sz="28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Підкови</a:t>
            </a:r>
            <a:r>
              <a:rPr lang="ru-RU" alt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, </a:t>
            </a:r>
            <a:r>
              <a:rPr lang="ru-RU" altLang="ru-RU" sz="28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їх</a:t>
            </a:r>
            <a:r>
              <a:rPr lang="ru-RU" alt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 </a:t>
            </a:r>
            <a:r>
              <a:rPr lang="ru-RU" altLang="ru-RU" sz="28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сили</a:t>
            </a:r>
            <a:r>
              <a:rPr lang="ru-RU" alt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 </a:t>
            </a:r>
            <a:r>
              <a:rPr lang="ru-RU" altLang="ru-RU" sz="28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волі</a:t>
            </a:r>
            <a:r>
              <a:rPr lang="ru-RU" alt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, братерської дружби. </a:t>
            </a:r>
            <a:br>
              <a:rPr lang="ru-RU" alt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</a:br>
            <a:r>
              <a:rPr lang="ru-RU" alt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/>
            </a:r>
            <a:br>
              <a:rPr lang="ru-RU" alt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</a:br>
            <a:r>
              <a:rPr lang="ru-RU" alt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Trebuchet MS" pitchFamily="34" charset="0"/>
              </a:rPr>
              <a:t>    Основна думка: ми повинні пишатися героїчним минулим України та її синами-козаками, на чолі яких були такі мудрі керівники, як Іван Підкова</a:t>
            </a:r>
            <a:endParaRPr lang="ru-RU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9124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 rot="16200000">
            <a:off x="2160240" y="3942182"/>
            <a:ext cx="755577" cy="5076058"/>
            <a:chOff x="-1" y="0"/>
            <a:chExt cx="1671378" cy="6885713"/>
          </a:xfrm>
        </p:grpSpPr>
        <p:pic>
          <p:nvPicPr>
            <p:cNvPr id="5" name="Picture 5" descr="C:\Users\ТОЛЯ\Desktop\5555555555\22ab11e336c5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-986823" y="986823"/>
              <a:ext cx="3645024" cy="1671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 descr="C:\Users\ТОЛЯ\Desktop\5555555555\22ab11e336c5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-986824" y="4227512"/>
              <a:ext cx="3645024" cy="1671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" name="Группа 6"/>
          <p:cNvGrpSpPr/>
          <p:nvPr/>
        </p:nvGrpSpPr>
        <p:grpSpPr>
          <a:xfrm rot="16200000">
            <a:off x="6228183" y="3942182"/>
            <a:ext cx="755577" cy="5076058"/>
            <a:chOff x="-1" y="0"/>
            <a:chExt cx="1671378" cy="6885713"/>
          </a:xfrm>
        </p:grpSpPr>
        <p:pic>
          <p:nvPicPr>
            <p:cNvPr id="8" name="Picture 5" descr="C:\Users\ТОЛЯ\Desktop\5555555555\22ab11e336c5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-986823" y="986823"/>
              <a:ext cx="3645024" cy="1671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5" descr="C:\Users\ТОЛЯ\Desktop\5555555555\22ab11e336c5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-986824" y="4227512"/>
              <a:ext cx="3645024" cy="1671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Прямоугольник 9"/>
          <p:cNvSpPr/>
          <p:nvPr/>
        </p:nvSpPr>
        <p:spPr>
          <a:xfrm>
            <a:off x="2631850" y="332655"/>
            <a:ext cx="3825086" cy="58477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uk-UA" altLang="ru-RU" sz="3200" dirty="0">
                <a:cs typeface="Trebuchet MS" pitchFamily="34" charset="0"/>
              </a:rPr>
              <a:t>Словникова робота</a:t>
            </a:r>
            <a:endParaRPr lang="ru-RU" sz="3200" dirty="0"/>
          </a:p>
        </p:txBody>
      </p:sp>
      <p:sp>
        <p:nvSpPr>
          <p:cNvPr id="11" name="Объект 2"/>
          <p:cNvSpPr>
            <a:spLocks noGrp="1"/>
          </p:cNvSpPr>
          <p:nvPr>
            <p:ph idx="4294967295"/>
          </p:nvPr>
        </p:nvSpPr>
        <p:spPr>
          <a:xfrm>
            <a:off x="899592" y="1196752"/>
            <a:ext cx="7124700" cy="4176464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eaLnBrk="1" hangingPunct="1"/>
            <a:r>
              <a:rPr lang="uk-UA" altLang="ru-RU" sz="2400" dirty="0" smtClean="0"/>
              <a:t>Байдак - великий човен</a:t>
            </a:r>
            <a:r>
              <a:rPr lang="en-US" altLang="ru-RU" sz="2400" dirty="0" smtClean="0"/>
              <a:t>;</a:t>
            </a:r>
            <a:r>
              <a:rPr lang="ru-RU" altLang="ru-RU" sz="2400" dirty="0" smtClean="0"/>
              <a:t> </a:t>
            </a:r>
            <a:r>
              <a:rPr lang="ru-RU" altLang="ru-RU" sz="2400" dirty="0" err="1" smtClean="0"/>
              <a:t>козацька</a:t>
            </a:r>
            <a:r>
              <a:rPr lang="ru-RU" altLang="ru-RU" sz="2400" dirty="0" smtClean="0"/>
              <a:t> </a:t>
            </a:r>
            <a:r>
              <a:rPr lang="ru-RU" altLang="ru-RU" sz="2400" dirty="0" err="1" smtClean="0"/>
              <a:t>назва</a:t>
            </a:r>
            <a:r>
              <a:rPr lang="ru-RU" altLang="ru-RU" sz="2400" dirty="0" smtClean="0"/>
              <a:t> – чайка.</a:t>
            </a:r>
          </a:p>
          <a:p>
            <a:pPr eaLnBrk="1" hangingPunct="1"/>
            <a:r>
              <a:rPr lang="uk-UA" altLang="ru-RU" sz="2400" dirty="0" smtClean="0"/>
              <a:t>Лиман – озеро на півдні України.</a:t>
            </a:r>
          </a:p>
          <a:p>
            <a:pPr eaLnBrk="1" hangingPunct="1"/>
            <a:r>
              <a:rPr lang="uk-UA" altLang="ru-RU" sz="2400" dirty="0" smtClean="0"/>
              <a:t>Китайка – різновид тканини, переважно синього кольору.</a:t>
            </a:r>
          </a:p>
          <a:p>
            <a:pPr eaLnBrk="1" hangingPunct="1"/>
            <a:r>
              <a:rPr lang="uk-UA" altLang="ru-RU" sz="2400" dirty="0" smtClean="0"/>
              <a:t>Рибалка – птах, який живиться рибою.</a:t>
            </a:r>
          </a:p>
          <a:p>
            <a:pPr eaLnBrk="1" hangingPunct="1"/>
            <a:r>
              <a:rPr lang="uk-UA" altLang="ru-RU" sz="2400" dirty="0" err="1" smtClean="0"/>
              <a:t>Синоп</a:t>
            </a:r>
            <a:r>
              <a:rPr lang="uk-UA" altLang="ru-RU" sz="2400" dirty="0" smtClean="0"/>
              <a:t> – турецьке місто на південному березі Чорного моря.</a:t>
            </a:r>
          </a:p>
          <a:p>
            <a:pPr eaLnBrk="1" hangingPunct="1"/>
            <a:endParaRPr lang="uk-UA" altLang="ru-RU" sz="2400" dirty="0" smtClean="0"/>
          </a:p>
          <a:p>
            <a:pPr eaLnBrk="1" hangingPunct="1"/>
            <a:endParaRPr lang="ru-RU" altLang="ru-RU" sz="2400" dirty="0" smtClean="0"/>
          </a:p>
        </p:txBody>
      </p:sp>
    </p:spTree>
    <p:extLst>
      <p:ext uri="{BB962C8B-B14F-4D97-AF65-F5344CB8AC3E}">
        <p14:creationId xmlns:p14="http://schemas.microsoft.com/office/powerpoint/2010/main" val="17444874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 rot="16200000">
            <a:off x="2160240" y="3942182"/>
            <a:ext cx="755577" cy="5076058"/>
            <a:chOff x="-1" y="0"/>
            <a:chExt cx="1671378" cy="6885713"/>
          </a:xfrm>
        </p:grpSpPr>
        <p:pic>
          <p:nvPicPr>
            <p:cNvPr id="5" name="Picture 5" descr="C:\Users\ТОЛЯ\Desktop\5555555555\22ab11e336c5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-986823" y="986823"/>
              <a:ext cx="3645024" cy="1671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 descr="C:\Users\ТОЛЯ\Desktop\5555555555\22ab11e336c5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-986824" y="4227512"/>
              <a:ext cx="3645024" cy="1671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" name="Группа 6"/>
          <p:cNvGrpSpPr/>
          <p:nvPr/>
        </p:nvGrpSpPr>
        <p:grpSpPr>
          <a:xfrm rot="16200000">
            <a:off x="6228183" y="3942181"/>
            <a:ext cx="755577" cy="5076058"/>
            <a:chOff x="-1" y="0"/>
            <a:chExt cx="1671378" cy="6885713"/>
          </a:xfrm>
        </p:grpSpPr>
        <p:pic>
          <p:nvPicPr>
            <p:cNvPr id="8" name="Picture 5" descr="C:\Users\ТОЛЯ\Desktop\5555555555\22ab11e336c5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-986823" y="986823"/>
              <a:ext cx="3645024" cy="1671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5" descr="C:\Users\ТОЛЯ\Desktop\5555555555\22ab11e336c5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-986824" y="4227512"/>
              <a:ext cx="3645024" cy="1671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Прямоугольник 9"/>
          <p:cNvSpPr/>
          <p:nvPr/>
        </p:nvSpPr>
        <p:spPr>
          <a:xfrm>
            <a:off x="3059832" y="548680"/>
            <a:ext cx="3385863" cy="46166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uk-UA" altLang="ru-RU" sz="2400" dirty="0">
                <a:cs typeface="Trebuchet MS" pitchFamily="34" charset="0"/>
              </a:rPr>
              <a:t>Художні засоби твору:</a:t>
            </a:r>
            <a:endParaRPr lang="ru-RU" sz="2400" dirty="0"/>
          </a:p>
        </p:txBody>
      </p:sp>
      <p:sp>
        <p:nvSpPr>
          <p:cNvPr id="11" name="Объект 2"/>
          <p:cNvSpPr>
            <a:spLocks noGrp="1"/>
          </p:cNvSpPr>
          <p:nvPr>
            <p:ph idx="4294967295"/>
          </p:nvPr>
        </p:nvSpPr>
        <p:spPr>
          <a:xfrm>
            <a:off x="1190413" y="1700808"/>
            <a:ext cx="7124700" cy="40513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eaLnBrk="1" hangingPunct="1"/>
            <a:r>
              <a:rPr lang="uk-UA" altLang="ru-RU" sz="2800" dirty="0" smtClean="0"/>
              <a:t>Рефрен : …</a:t>
            </a:r>
          </a:p>
          <a:p>
            <a:pPr eaLnBrk="1" hangingPunct="1"/>
            <a:r>
              <a:rPr lang="uk-UA" altLang="ru-RU" sz="2800" dirty="0" smtClean="0"/>
              <a:t>Метафори : …</a:t>
            </a:r>
          </a:p>
          <a:p>
            <a:pPr eaLnBrk="1" hangingPunct="1"/>
            <a:r>
              <a:rPr lang="uk-UA" altLang="ru-RU" sz="2800" dirty="0" smtClean="0"/>
              <a:t>Епітети : …</a:t>
            </a:r>
          </a:p>
          <a:p>
            <a:pPr eaLnBrk="1" hangingPunct="1"/>
            <a:r>
              <a:rPr lang="uk-UA" altLang="ru-RU" sz="2800" dirty="0" smtClean="0"/>
              <a:t>Порівняння : …</a:t>
            </a:r>
          </a:p>
          <a:p>
            <a:pPr eaLnBrk="1" hangingPunct="1"/>
            <a:r>
              <a:rPr lang="uk-UA" altLang="ru-RU" sz="2800" dirty="0" smtClean="0"/>
              <a:t>Риторичні оклики : …</a:t>
            </a:r>
          </a:p>
          <a:p>
            <a:pPr eaLnBrk="1" hangingPunct="1"/>
            <a:r>
              <a:rPr lang="uk-UA" altLang="ru-RU" sz="2800" dirty="0" smtClean="0"/>
              <a:t>Риторичні запитання : …</a:t>
            </a:r>
          </a:p>
          <a:p>
            <a:pPr eaLnBrk="1" hangingPunct="1"/>
            <a:endParaRPr lang="ru-RU" altLang="ru-RU" sz="2800" dirty="0" smtClean="0"/>
          </a:p>
        </p:txBody>
      </p:sp>
    </p:spTree>
    <p:extLst>
      <p:ext uri="{BB962C8B-B14F-4D97-AF65-F5344CB8AC3E}">
        <p14:creationId xmlns:p14="http://schemas.microsoft.com/office/powerpoint/2010/main" val="18655884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 rot="16200000">
            <a:off x="2160240" y="3942182"/>
            <a:ext cx="755577" cy="5076058"/>
            <a:chOff x="-1" y="0"/>
            <a:chExt cx="1671378" cy="6885713"/>
          </a:xfrm>
        </p:grpSpPr>
        <p:pic>
          <p:nvPicPr>
            <p:cNvPr id="5" name="Picture 5" descr="C:\Users\ТОЛЯ\Desktop\5555555555\22ab11e336c5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-986823" y="986823"/>
              <a:ext cx="3645024" cy="1671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 descr="C:\Users\ТОЛЯ\Desktop\5555555555\22ab11e336c5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-986824" y="4227512"/>
              <a:ext cx="3645024" cy="1671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" name="Группа 6"/>
          <p:cNvGrpSpPr/>
          <p:nvPr/>
        </p:nvGrpSpPr>
        <p:grpSpPr>
          <a:xfrm rot="16200000">
            <a:off x="6228183" y="3934508"/>
            <a:ext cx="755577" cy="5076058"/>
            <a:chOff x="-1" y="0"/>
            <a:chExt cx="1671378" cy="6885713"/>
          </a:xfrm>
        </p:grpSpPr>
        <p:pic>
          <p:nvPicPr>
            <p:cNvPr id="8" name="Picture 5" descr="C:\Users\ТОЛЯ\Desktop\5555555555\22ab11e336c5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-986823" y="986823"/>
              <a:ext cx="3645024" cy="1671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5" descr="C:\Users\ТОЛЯ\Desktop\5555555555\22ab11e336c5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-986824" y="4227512"/>
              <a:ext cx="3645024" cy="1671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Прямоугольник 13"/>
          <p:cNvSpPr/>
          <p:nvPr/>
        </p:nvSpPr>
        <p:spPr>
          <a:xfrm>
            <a:off x="449482" y="476672"/>
            <a:ext cx="8273419" cy="954107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uk-UA" altLang="ru-RU" sz="2800" dirty="0" smtClean="0"/>
              <a:t>Відредагуйте вислів,</a:t>
            </a:r>
          </a:p>
          <a:p>
            <a:pPr algn="ctr"/>
            <a:r>
              <a:rPr lang="uk-UA" altLang="ru-RU" sz="2800" dirty="0" smtClean="0"/>
              <a:t> який був представлений на початку презентації</a:t>
            </a:r>
            <a:endParaRPr lang="ru-RU" altLang="ru-RU" sz="28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633874" y="1700808"/>
            <a:ext cx="7904634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2800" dirty="0">
                <a:solidFill>
                  <a:srgbClr val="0070C0"/>
                </a:solidFill>
              </a:rPr>
              <a:t>В своїй </a:t>
            </a:r>
            <a:r>
              <a:rPr lang="uk-UA" sz="2800" dirty="0" smtClean="0">
                <a:solidFill>
                  <a:srgbClr val="0070C0"/>
                </a:solidFill>
              </a:rPr>
              <a:t>……….. </a:t>
            </a:r>
            <a:r>
              <a:rPr lang="uk-UA" sz="2800" dirty="0">
                <a:solidFill>
                  <a:srgbClr val="0070C0"/>
                </a:solidFill>
              </a:rPr>
              <a:t>своя </a:t>
            </a:r>
            <a:r>
              <a:rPr lang="uk-UA" sz="2800" dirty="0" smtClean="0">
                <a:solidFill>
                  <a:srgbClr val="0070C0"/>
                </a:solidFill>
              </a:rPr>
              <a:t>………., </a:t>
            </a:r>
            <a:r>
              <a:rPr lang="uk-UA" sz="2800" dirty="0">
                <a:solidFill>
                  <a:srgbClr val="0070C0"/>
                </a:solidFill>
              </a:rPr>
              <a:t>І </a:t>
            </a:r>
            <a:r>
              <a:rPr lang="uk-UA" sz="2800" dirty="0" smtClean="0">
                <a:solidFill>
                  <a:srgbClr val="0070C0"/>
                </a:solidFill>
              </a:rPr>
              <a:t>………… </a:t>
            </a:r>
            <a:r>
              <a:rPr lang="uk-UA" sz="2800" dirty="0">
                <a:solidFill>
                  <a:srgbClr val="0070C0"/>
                </a:solidFill>
              </a:rPr>
              <a:t>і воля.</a:t>
            </a:r>
            <a:endParaRPr lang="ru-RU" sz="2800" dirty="0">
              <a:solidFill>
                <a:srgbClr val="0070C0"/>
              </a:solidFill>
            </a:endParaRPr>
          </a:p>
          <a:p>
            <a:r>
              <a:rPr lang="uk-UA" sz="2800" dirty="0" smtClean="0">
                <a:solidFill>
                  <a:srgbClr val="0070C0"/>
                </a:solidFill>
              </a:rPr>
              <a:t>                                                    Т.Шевченко</a:t>
            </a:r>
            <a:endParaRPr lang="ru-RU" sz="2800" dirty="0">
              <a:solidFill>
                <a:srgbClr val="0070C0"/>
              </a:solidFill>
            </a:endParaRPr>
          </a:p>
        </p:txBody>
      </p:sp>
      <p:pic>
        <p:nvPicPr>
          <p:cNvPr id="7170" name="Picture 2" descr="Ð ÐµÐ·ÑÐ»ÑÑÐ°Ñ Ð¿Ð¾ÑÑÐºÑ Ð·Ð¾Ð±ÑÐ°Ð¶ÐµÐ½Ñ Ð·Ð° Ð·Ð°Ð¿Ð¸ÑÐ¾Ð¼ &quot;ÑÐ¾ÑÐ¾ ÑÐ²Ð°Ð½ Ð¿ÑÐ´ÐºÐ¾Ð²Ð°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8993" y="2924944"/>
            <a:ext cx="4658889" cy="2942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77331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 rot="16200000">
            <a:off x="2160240" y="3942182"/>
            <a:ext cx="755577" cy="5076058"/>
            <a:chOff x="-1" y="0"/>
            <a:chExt cx="1671378" cy="6885713"/>
          </a:xfrm>
        </p:grpSpPr>
        <p:pic>
          <p:nvPicPr>
            <p:cNvPr id="5" name="Picture 5" descr="C:\Users\ТОЛЯ\Desktop\5555555555\22ab11e336c5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-986823" y="986823"/>
              <a:ext cx="3645024" cy="1671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 descr="C:\Users\ТОЛЯ\Desktop\5555555555\22ab11e336c5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-986824" y="4227512"/>
              <a:ext cx="3645024" cy="1671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" name="Группа 6"/>
          <p:cNvGrpSpPr/>
          <p:nvPr/>
        </p:nvGrpSpPr>
        <p:grpSpPr>
          <a:xfrm rot="16200000">
            <a:off x="6229062" y="3942181"/>
            <a:ext cx="755577" cy="5076058"/>
            <a:chOff x="-1" y="0"/>
            <a:chExt cx="1671378" cy="6885713"/>
          </a:xfrm>
        </p:grpSpPr>
        <p:pic>
          <p:nvPicPr>
            <p:cNvPr id="8" name="Picture 5" descr="C:\Users\ТОЛЯ\Desktop\5555555555\22ab11e336c5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-986823" y="986823"/>
              <a:ext cx="3645024" cy="1671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5" descr="C:\Users\ТОЛЯ\Desktop\5555555555\22ab11e336c5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-986824" y="4227512"/>
              <a:ext cx="3645024" cy="1671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Прямоугольник 9"/>
          <p:cNvSpPr/>
          <p:nvPr/>
        </p:nvSpPr>
        <p:spPr>
          <a:xfrm>
            <a:off x="1821340" y="1484784"/>
            <a:ext cx="5213287" cy="646331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altLang="ru-RU" sz="3600" dirty="0">
                <a:cs typeface="Trebuchet MS" pitchFamily="34" charset="0"/>
              </a:rPr>
              <a:t>“</a:t>
            </a:r>
            <a:r>
              <a:rPr lang="uk-UA" altLang="ru-RU" sz="3600" dirty="0">
                <a:cs typeface="Trebuchet MS" pitchFamily="34" charset="0"/>
              </a:rPr>
              <a:t>Незакінчене речення</a:t>
            </a:r>
            <a:r>
              <a:rPr lang="en-US" altLang="ru-RU" sz="3600" dirty="0">
                <a:cs typeface="Trebuchet MS" pitchFamily="34" charset="0"/>
              </a:rPr>
              <a:t>”</a:t>
            </a:r>
            <a:endParaRPr lang="ru-RU" sz="36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95536" y="3140968"/>
            <a:ext cx="8064896" cy="52322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altLang="ru-RU" sz="2800" dirty="0"/>
              <a:t>На сьогоднішньому уроці я …</a:t>
            </a:r>
            <a:endParaRPr lang="ru-RU" altLang="ru-RU" sz="28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95536" y="4509120"/>
            <a:ext cx="8032404" cy="52322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altLang="ru-RU" sz="2800" dirty="0"/>
              <a:t>Для мене сьогодні важливим було …</a:t>
            </a:r>
            <a:endParaRPr lang="ru-RU" altLang="ru-RU" sz="2800" dirty="0"/>
          </a:p>
        </p:txBody>
      </p:sp>
    </p:spTree>
    <p:extLst>
      <p:ext uri="{BB962C8B-B14F-4D97-AF65-F5344CB8AC3E}">
        <p14:creationId xmlns:p14="http://schemas.microsoft.com/office/powerpoint/2010/main" val="1627850022"/>
      </p:ext>
    </p:extLst>
  </p:cSld>
  <p:clrMapOvr>
    <a:masterClrMapping/>
  </p:clrMapOvr>
</p:sld>
</file>

<file path=ppt/theme/theme1.xml><?xml version="1.0" encoding="utf-8"?>
<a:theme xmlns:a="http://schemas.openxmlformats.org/drawingml/2006/main" name="Презентация-укр-7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Презентация-укр-7</Template>
  <TotalTime>45</TotalTime>
  <Words>164</Words>
  <Application>Microsoft Office PowerPoint</Application>
  <PresentationFormat>Экран (4:3)</PresentationFormat>
  <Paragraphs>27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Презентация-укр-7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Нина</dc:creator>
  <cp:lastModifiedBy>Нина</cp:lastModifiedBy>
  <cp:revision>5</cp:revision>
  <cp:lastPrinted>2019-02-10T16:25:02Z</cp:lastPrinted>
  <dcterms:created xsi:type="dcterms:W3CDTF">2019-02-10T12:01:18Z</dcterms:created>
  <dcterms:modified xsi:type="dcterms:W3CDTF">2019-02-10T16:31:09Z</dcterms:modified>
</cp:coreProperties>
</file>