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59" r:id="rId6"/>
    <p:sldId id="26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6" r:id="rId18"/>
    <p:sldId id="275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D60093"/>
    <a:srgbClr val="DA7A78"/>
    <a:srgbClr val="800000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914A6-CB14-4E5B-A369-5E402618BCBF}" type="datetimeFigureOut">
              <a:rPr lang="uk-UA" smtClean="0"/>
              <a:pPr/>
              <a:t>24.03.2017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4CF52-6AE6-4D5C-8F30-484E97CAED1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67260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4CF52-6AE6-4D5C-8F30-484E97CAED1C}" type="slidenum">
              <a:rPr lang="uk-UA" smtClean="0"/>
              <a:pPr/>
              <a:t>6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8A287-0CDB-4783-AF17-00EA6C02B7E8}" type="datetimeFigureOut">
              <a:rPr lang="uk-UA" smtClean="0"/>
              <a:pPr/>
              <a:t>24.03.2017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34A10-DF48-42DD-A1C1-584FF73A1E0B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50;&#1086;&#1079;&#1072;&#1094;&#1100;&#1082;&#1072;%20&#1079;&#1074;&#1080;&#1090;&#1103;&#1075;&#1072;.%20&#1042;&#1080;&#1087;&#1091;&#1089;&#1082;%20&#8470;27.%20&#1030;&#1089;&#1090;&#1086;&#1088;&#1110;&#1103;.%20&#1050;&#1086;&#1079;&#1072;&#1094;&#1100;&#1082;&#1110;%20&#1083;&#1110;&#1090;&#1086;&#1087;&#1080;&#1089;&#1080;..mp4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8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785786" y="928670"/>
            <a:ext cx="7746654" cy="30718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Козацькі літописи Х</a:t>
            </a:r>
            <a:r>
              <a:rPr lang="en-US" sz="32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</a:t>
            </a:r>
            <a:r>
              <a:rPr lang="uk-UA" sz="32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ІІ- </a:t>
            </a:r>
            <a:r>
              <a:rPr lang="en-US" sz="32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XVIII c</a:t>
            </a:r>
            <a:r>
              <a:rPr lang="uk-UA" sz="3200" b="1" i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толіття</a:t>
            </a:r>
            <a:endParaRPr lang="uk-UA" sz="32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uk-UA" sz="3200" b="1" i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</a:t>
            </a:r>
            <a:r>
              <a:rPr lang="uk-UA" sz="32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 історичні джерела</a:t>
            </a:r>
            <a:endParaRPr lang="uk-UA" sz="3200" b="1" i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57158" y="4643446"/>
            <a:ext cx="8358246" cy="15716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2800" i="1" dirty="0">
              <a:latin typeface="Constantia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28992" y="4000504"/>
            <a:ext cx="5286412" cy="25003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000" dirty="0" smtClean="0">
                <a:latin typeface="Mistral" pitchFamily="66" charset="0"/>
              </a:rPr>
              <a:t>     </a:t>
            </a:r>
            <a:r>
              <a:rPr lang="uk-UA" sz="4000" dirty="0" smtClean="0">
                <a:solidFill>
                  <a:schemeClr val="tx1"/>
                </a:solidFill>
                <a:latin typeface="Mistral" pitchFamily="66" charset="0"/>
              </a:rPr>
              <a:t>Підготувала</a:t>
            </a:r>
          </a:p>
          <a:p>
            <a:r>
              <a:rPr lang="uk-UA" sz="4000" dirty="0" smtClean="0">
                <a:solidFill>
                  <a:schemeClr val="tx1"/>
                </a:solidFill>
                <a:latin typeface="Mistral" pitchFamily="66" charset="0"/>
              </a:rPr>
              <a:t> вчитель історії</a:t>
            </a:r>
          </a:p>
          <a:p>
            <a:r>
              <a:rPr lang="uk-UA" sz="4000" dirty="0" smtClean="0">
                <a:solidFill>
                  <a:schemeClr val="tx1"/>
                </a:solidFill>
                <a:latin typeface="Mistral" pitchFamily="66" charset="0"/>
              </a:rPr>
              <a:t> ШЗШ І-ІІІ ступенів №4</a:t>
            </a:r>
          </a:p>
          <a:p>
            <a:r>
              <a:rPr lang="uk-UA" sz="4000" b="1" dirty="0" err="1" smtClean="0">
                <a:solidFill>
                  <a:schemeClr val="bg2">
                    <a:lumMod val="10000"/>
                  </a:schemeClr>
                </a:solidFill>
                <a:latin typeface="Mistral" pitchFamily="66" charset="0"/>
              </a:rPr>
              <a:t>Шако</a:t>
            </a:r>
            <a:r>
              <a:rPr lang="uk-UA" sz="4000" b="1" dirty="0" smtClean="0">
                <a:solidFill>
                  <a:schemeClr val="bg2">
                    <a:lumMod val="10000"/>
                  </a:schemeClr>
                </a:solidFill>
                <a:latin typeface="Mistral" pitchFamily="66" charset="0"/>
              </a:rPr>
              <a:t> Вікторія Олегівна</a:t>
            </a:r>
            <a:endParaRPr lang="uk-UA" sz="3200" b="1" dirty="0">
              <a:solidFill>
                <a:schemeClr val="bg2">
                  <a:lumMod val="10000"/>
                </a:schemeClr>
              </a:solidFill>
              <a:latin typeface="Mistral" pitchFamily="66" charset="0"/>
            </a:endParaRPr>
          </a:p>
        </p:txBody>
      </p:sp>
      <p:pic>
        <p:nvPicPr>
          <p:cNvPr id="1028" name="Picture 4" descr="D:\Кабінет\КАБІНЕТ1\КАБІНЕТ\110109_200811051245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256"/>
            <a:ext cx="3048000" cy="22860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103" y="1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2571744"/>
            <a:ext cx="28956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5" name="Блок-схема: подготовка 4"/>
          <p:cNvSpPr/>
          <p:nvPr/>
        </p:nvSpPr>
        <p:spPr>
          <a:xfrm>
            <a:off x="3869491" y="764704"/>
            <a:ext cx="5429288" cy="2664296"/>
          </a:xfrm>
          <a:prstGeom prst="flowChartPreparati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800" b="1" dirty="0">
                <a:solidFill>
                  <a:schemeClr val="tx1"/>
                </a:solidFill>
              </a:rPr>
              <a:t>Мета: </a:t>
            </a:r>
            <a:r>
              <a:rPr lang="ru-RU" sz="2800" dirty="0">
                <a:solidFill>
                  <a:schemeClr val="tx1"/>
                </a:solidFill>
              </a:rPr>
              <a:t>довести </a:t>
            </a:r>
            <a:r>
              <a:rPr lang="ru-RU" sz="2800" dirty="0" err="1">
                <a:solidFill>
                  <a:schemeClr val="tx1"/>
                </a:solidFill>
              </a:rPr>
              <a:t>цінність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козацьких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літописів</a:t>
            </a:r>
            <a:r>
              <a:rPr lang="ru-RU" sz="2800" dirty="0">
                <a:solidFill>
                  <a:schemeClr val="tx1"/>
                </a:solidFill>
              </a:rPr>
              <a:t>, як </a:t>
            </a:r>
            <a:r>
              <a:rPr lang="ru-RU" sz="2800" dirty="0" err="1">
                <a:solidFill>
                  <a:schemeClr val="tx1"/>
                </a:solidFill>
              </a:rPr>
              <a:t>історичних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джерел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4572008"/>
            <a:ext cx="2677404" cy="212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026" name="Picture 2" descr="http://dobro-biblio.ucoz.ru/_pu/2/s054233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42994"/>
            <a:ext cx="3600400" cy="509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500306"/>
            <a:ext cx="307183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b="12999"/>
          <a:stretch>
            <a:fillRect/>
          </a:stretch>
        </p:blipFill>
        <p:spPr bwMode="auto">
          <a:xfrm>
            <a:off x="785786" y="2285992"/>
            <a:ext cx="290512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3" name="Лента лицом вверх 2"/>
          <p:cNvSpPr/>
          <p:nvPr/>
        </p:nvSpPr>
        <p:spPr>
          <a:xfrm>
            <a:off x="467544" y="188640"/>
            <a:ext cx="8358246" cy="2664296"/>
          </a:xfrm>
          <a:prstGeom prst="ribbon2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Козацькі літописи – історико-літературні твори кінця Х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V</a:t>
            </a:r>
            <a:r>
              <a:rPr lang="uk-UA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ІІ –Х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V</a:t>
            </a:r>
            <a:r>
              <a:rPr lang="uk-UA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</a:rPr>
              <a:t>ІІІ століття, що мають мемуарний характер, зображують історичні події в Україні.</a:t>
            </a:r>
            <a:endParaRPr lang="uk-UA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3140968"/>
            <a:ext cx="8715404" cy="34307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      Писалися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вони освіченими людьми,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вихідцями зі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старшинської верхівки. Основними джерелами були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спогади </a:t>
            </a:r>
            <a:r>
              <a:rPr lang="uk-UA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самих </a:t>
            </a:r>
            <a:r>
              <a:rPr lang="uk-UA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авторів, свідчення сучасників подій, давньоруські </a:t>
            </a:r>
            <a:r>
              <a:rPr lang="uk-UA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літо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писи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та хронографи, праці чужоземних історіографів,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літературні </a:t>
            </a:r>
            <a:r>
              <a:rPr lang="uk-UA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пам’ятки</a:t>
            </a:r>
            <a:r>
              <a:rPr lang="uk-UA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, народні думи, історичні пісні, перекази. Історичні </a:t>
            </a:r>
            <a:r>
              <a:rPr lang="uk-UA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від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омості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в козацьких літописах викладені в різних жанрових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формах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: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публіцистичних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нарисів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,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переказів та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художніх оповідань, розміщених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у хронологічному порядку без зазначених дат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або </a:t>
            </a:r>
            <a:r>
              <a:rPr lang="uk-UA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стислих </a:t>
            </a:r>
            <a:r>
              <a:rPr lang="uk-UA" b="1" i="1" dirty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повідомлень за роками.</a:t>
            </a:r>
          </a:p>
        </p:txBody>
      </p:sp>
      <p:sp>
        <p:nvSpPr>
          <p:cNvPr id="7" name="Стрелка вправо 6">
            <a:hlinkClick r:id="rId5" action="ppaction://hlinkfile"/>
          </p:cNvPr>
          <p:cNvSpPr/>
          <p:nvPr/>
        </p:nvSpPr>
        <p:spPr>
          <a:xfrm>
            <a:off x="7596336" y="609329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Двойная волна 3"/>
          <p:cNvSpPr/>
          <p:nvPr/>
        </p:nvSpPr>
        <p:spPr>
          <a:xfrm>
            <a:off x="1475656" y="332656"/>
            <a:ext cx="6500858" cy="1714512"/>
          </a:xfrm>
          <a:prstGeom prst="doubleWav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latin typeface="Bookman Old Style" pitchFamily="18" charset="0"/>
              </a:rPr>
              <a:t>Літопис Самовидця</a:t>
            </a:r>
            <a:endParaRPr lang="uk-UA" sz="4000" b="1" dirty="0"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285992"/>
            <a:ext cx="3002037" cy="4105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Блок-схема: процесс 5"/>
          <p:cNvSpPr/>
          <p:nvPr/>
        </p:nvSpPr>
        <p:spPr>
          <a:xfrm>
            <a:off x="3857620" y="2285992"/>
            <a:ext cx="4143404" cy="1287023"/>
          </a:xfrm>
          <a:prstGeom prst="flowChartProcess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Arial Black" pitchFamily="34" charset="0"/>
              </a:rPr>
              <a:t>Літопис Самовидця – </a:t>
            </a:r>
            <a:r>
              <a:rPr lang="ru-RU" dirty="0">
                <a:latin typeface="Arial Black" pitchFamily="34" charset="0"/>
              </a:rPr>
              <a:t>— </a:t>
            </a:r>
            <a:r>
              <a:rPr lang="ru-RU" dirty="0" err="1">
                <a:latin typeface="Arial Black" pitchFamily="34" charset="0"/>
              </a:rPr>
              <a:t>найдавніший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із</a:t>
            </a:r>
            <a:r>
              <a:rPr lang="ru-RU" dirty="0">
                <a:latin typeface="Arial Black" pitchFamily="34" charset="0"/>
              </a:rPr>
              <a:t> великих </a:t>
            </a:r>
            <a:r>
              <a:rPr lang="ru-RU" dirty="0" err="1">
                <a:latin typeface="Arial Black" pitchFamily="34" charset="0"/>
              </a:rPr>
              <a:t>козацьких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літописів</a:t>
            </a:r>
            <a:endParaRPr lang="uk-UA" b="1" dirty="0">
              <a:latin typeface="Arial Black" pitchFamily="34" charset="0"/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643306" y="3643314"/>
            <a:ext cx="5143536" cy="2857520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ambria" pitchFamily="18" charset="0"/>
              </a:rPr>
              <a:t>Автором </a:t>
            </a:r>
            <a:r>
              <a:rPr lang="ru-RU" sz="2000" dirty="0" err="1">
                <a:latin typeface="Cambria" pitchFamily="18" charset="0"/>
              </a:rPr>
              <a:t>літопису</a:t>
            </a: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err="1">
                <a:latin typeface="Cambria" pitchFamily="18" charset="0"/>
              </a:rPr>
              <a:t>вважають</a:t>
            </a:r>
            <a:r>
              <a:rPr lang="ru-RU" sz="2000" dirty="0">
                <a:latin typeface="Cambria" pitchFamily="18" charset="0"/>
              </a:rPr>
              <a:t> генерального </a:t>
            </a:r>
            <a:r>
              <a:rPr lang="ru-RU" sz="2000" dirty="0" err="1">
                <a:latin typeface="Cambria" pitchFamily="18" charset="0"/>
              </a:rPr>
              <a:t>підскарбія</a:t>
            </a:r>
            <a:r>
              <a:rPr lang="ru-RU" sz="2000" dirty="0">
                <a:latin typeface="Cambria" pitchFamily="18" charset="0"/>
              </a:rPr>
              <a:t> Романа Ракушку-</a:t>
            </a:r>
            <a:r>
              <a:rPr lang="ru-RU" sz="2000" dirty="0" err="1">
                <a:latin typeface="Cambria" pitchFamily="18" charset="0"/>
              </a:rPr>
              <a:t>Романовського</a:t>
            </a:r>
            <a:r>
              <a:rPr lang="ru-RU" sz="2000" dirty="0">
                <a:latin typeface="Cambria" pitchFamily="18" charset="0"/>
              </a:rPr>
              <a:t>, </a:t>
            </a:r>
            <a:r>
              <a:rPr lang="ru-RU" sz="2000" dirty="0" err="1">
                <a:latin typeface="Cambria" pitchFamily="18" charset="0"/>
              </a:rPr>
              <a:t>військового</a:t>
            </a:r>
            <a:r>
              <a:rPr lang="ru-RU" sz="2000" dirty="0">
                <a:latin typeface="Cambria" pitchFamily="18" charset="0"/>
              </a:rPr>
              <a:t> та </a:t>
            </a:r>
            <a:r>
              <a:rPr lang="ru-RU" sz="2000" dirty="0" err="1">
                <a:latin typeface="Cambria" pitchFamily="18" charset="0"/>
              </a:rPr>
              <a:t>по­літичного</a:t>
            </a: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err="1">
                <a:latin typeface="Cambria" pitchFamily="18" charset="0"/>
              </a:rPr>
              <a:t>діяча</a:t>
            </a: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err="1">
                <a:latin typeface="Cambria" pitchFamily="18" charset="0"/>
              </a:rPr>
              <a:t>часів</a:t>
            </a: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err="1">
                <a:latin typeface="Cambria" pitchFamily="18" charset="0"/>
              </a:rPr>
              <a:t>Руїни</a:t>
            </a:r>
            <a:r>
              <a:rPr lang="ru-RU" sz="2000" dirty="0">
                <a:latin typeface="Cambria" pitchFamily="18" charset="0"/>
              </a:rPr>
              <a:t>. </a:t>
            </a:r>
            <a:endParaRPr lang="ru-RU" sz="2000" dirty="0" smtClean="0">
              <a:latin typeface="Cambria" pitchFamily="18" charset="0"/>
            </a:endParaRPr>
          </a:p>
          <a:p>
            <a:pPr algn="ctr"/>
            <a:r>
              <a:rPr lang="ru-RU" sz="2000" dirty="0" err="1" smtClean="0">
                <a:latin typeface="Cambria" pitchFamily="18" charset="0"/>
              </a:rPr>
              <a:t>Твір</a:t>
            </a:r>
            <a:r>
              <a:rPr lang="ru-RU" sz="2000" dirty="0" smtClean="0">
                <a:latin typeface="Cambria" pitchFamily="18" charset="0"/>
              </a:rPr>
              <a:t> </a:t>
            </a:r>
            <a:r>
              <a:rPr lang="ru-RU" sz="2000" dirty="0">
                <a:latin typeface="Cambria" pitchFamily="18" charset="0"/>
              </a:rPr>
              <a:t>написаний </a:t>
            </a:r>
            <a:r>
              <a:rPr lang="ru-RU" sz="2000" dirty="0" err="1">
                <a:latin typeface="Cambria" pitchFamily="18" charset="0"/>
              </a:rPr>
              <a:t>літературною</a:t>
            </a: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err="1">
                <a:latin typeface="Cambria" pitchFamily="18" charset="0"/>
              </a:rPr>
              <a:t>староукраїнською</a:t>
            </a: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err="1">
                <a:latin typeface="Cambria" pitchFamily="18" charset="0"/>
              </a:rPr>
              <a:t>мовою</a:t>
            </a:r>
            <a:r>
              <a:rPr lang="ru-RU" sz="2000" dirty="0">
                <a:latin typeface="Cambria" pitchFamily="18" charset="0"/>
              </a:rPr>
              <a:t>, </a:t>
            </a:r>
            <a:r>
              <a:rPr lang="ru-RU" sz="2000" dirty="0" err="1">
                <a:latin typeface="Cambria" pitchFamily="18" charset="0"/>
              </a:rPr>
              <a:t>близькою</a:t>
            </a:r>
            <a:r>
              <a:rPr lang="ru-RU" sz="2000" dirty="0">
                <a:latin typeface="Cambria" pitchFamily="18" charset="0"/>
              </a:rPr>
              <a:t> до </a:t>
            </a:r>
            <a:r>
              <a:rPr lang="ru-RU" sz="2000" dirty="0" err="1">
                <a:latin typeface="Cambria" pitchFamily="18" charset="0"/>
              </a:rPr>
              <a:t>народної</a:t>
            </a:r>
            <a:r>
              <a:rPr lang="ru-RU" sz="2000" dirty="0">
                <a:latin typeface="Cambria" pitchFamily="18" charset="0"/>
              </a:rPr>
              <a:t> (</a:t>
            </a:r>
            <a:r>
              <a:rPr lang="ru-RU" sz="2000" dirty="0" err="1">
                <a:latin typeface="Cambria" pitchFamily="18" charset="0"/>
              </a:rPr>
              <a:t>ймовірно</a:t>
            </a:r>
            <a:r>
              <a:rPr lang="ru-RU" sz="2000" dirty="0">
                <a:latin typeface="Cambria" pitchFamily="18" charset="0"/>
              </a:rPr>
              <a:t>, 1702 р</a:t>
            </a:r>
            <a:r>
              <a:rPr lang="ru-RU" sz="2000" dirty="0" smtClean="0">
                <a:latin typeface="Cambria" pitchFamily="18" charset="0"/>
              </a:rPr>
              <a:t>.).</a:t>
            </a:r>
            <a:endParaRPr lang="ru-RU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D:\Кабінет\КАБІНЕТ1\КАБІНЕТ\1240043995_sergiy_vasylkivskiy-_cossack_mort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857232"/>
            <a:ext cx="3838575" cy="5715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6" name="Выноска 2 5"/>
          <p:cNvSpPr/>
          <p:nvPr/>
        </p:nvSpPr>
        <p:spPr>
          <a:xfrm>
            <a:off x="4786314" y="1643050"/>
            <a:ext cx="3429024" cy="1714512"/>
          </a:xfrm>
          <a:prstGeom prst="borderCallout2">
            <a:avLst>
              <a:gd name="adj1" fmla="val 48254"/>
              <a:gd name="adj2" fmla="val 745"/>
              <a:gd name="adj3" fmla="val 48821"/>
              <a:gd name="adj4" fmla="val -14114"/>
              <a:gd name="adj5" fmla="val 101720"/>
              <a:gd name="adj6" fmla="val -40993"/>
            </a:avLst>
          </a:prstGeom>
          <a:ln w="3810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ambria" pitchFamily="18" charset="0"/>
              </a:rPr>
              <a:t>І частина об’єднує низку окремих оповідань і висвітлює окремі події до 1676 року</a:t>
            </a:r>
            <a:endParaRPr lang="uk-UA" b="1" dirty="0">
              <a:latin typeface="Cambria" pitchFamily="18" charset="0"/>
            </a:endParaRPr>
          </a:p>
        </p:txBody>
      </p:sp>
      <p:sp>
        <p:nvSpPr>
          <p:cNvPr id="7" name="Выноска 2 6"/>
          <p:cNvSpPr/>
          <p:nvPr/>
        </p:nvSpPr>
        <p:spPr>
          <a:xfrm>
            <a:off x="4929190" y="4572008"/>
            <a:ext cx="3429024" cy="1714512"/>
          </a:xfrm>
          <a:prstGeom prst="borderCallout2">
            <a:avLst>
              <a:gd name="adj1" fmla="val 48254"/>
              <a:gd name="adj2" fmla="val 745"/>
              <a:gd name="adj3" fmla="val 46551"/>
              <a:gd name="adj4" fmla="val -16667"/>
              <a:gd name="adj5" fmla="val -5514"/>
              <a:gd name="adj6" fmla="val -44964"/>
            </a:avLst>
          </a:prstGeom>
          <a:ln w="3810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ambria" pitchFamily="18" charset="0"/>
              </a:rPr>
              <a:t>ІІ частина – традиційна літописна  хроніка , яка докладно описує події до 1702 року</a:t>
            </a:r>
            <a:endParaRPr lang="uk-UA" b="1" dirty="0">
              <a:latin typeface="Cambria" pitchFamily="18" charset="0"/>
            </a:endParaRPr>
          </a:p>
        </p:txBody>
      </p:sp>
      <p:sp>
        <p:nvSpPr>
          <p:cNvPr id="3" name="Блок-схема: подготовка 2"/>
          <p:cNvSpPr/>
          <p:nvPr/>
        </p:nvSpPr>
        <p:spPr>
          <a:xfrm>
            <a:off x="0" y="2857496"/>
            <a:ext cx="3714744" cy="2214578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Bookman Old Style" pitchFamily="18" charset="0"/>
              </a:rPr>
              <a:t>Літопис має дві частини</a:t>
            </a:r>
            <a:endParaRPr lang="uk-UA" sz="28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1885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500034" y="428604"/>
            <a:ext cx="8286808" cy="314327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b="1" dirty="0">
                <a:latin typeface="Cambria" pitchFamily="18" charset="0"/>
              </a:rPr>
              <a:t>У центрі розповіді — події війни та післявоєнної доби. Автор</a:t>
            </a:r>
          </a:p>
          <a:p>
            <a:pPr algn="just"/>
            <a:r>
              <a:rPr lang="ru-RU" b="1" dirty="0" err="1">
                <a:latin typeface="Cambria" pitchFamily="18" charset="0"/>
              </a:rPr>
              <a:t>описує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козацькі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бунти</a:t>
            </a:r>
            <a:r>
              <a:rPr lang="ru-RU" b="1" dirty="0">
                <a:latin typeface="Cambria" pitchFamily="18" charset="0"/>
              </a:rPr>
              <a:t> (полк І. Золотаренка), </a:t>
            </a:r>
            <a:r>
              <a:rPr lang="ru-RU" b="1" dirty="0" err="1">
                <a:latin typeface="Cambria" pitchFamily="18" charset="0"/>
              </a:rPr>
              <a:t>вбивство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 smtClean="0">
                <a:latin typeface="Cambria" pitchFamily="18" charset="0"/>
              </a:rPr>
              <a:t>гетьмана</a:t>
            </a:r>
            <a:r>
              <a:rPr lang="ru-RU" b="1" dirty="0" smtClean="0">
                <a:latin typeface="Cambria" pitchFamily="18" charset="0"/>
              </a:rPr>
              <a:t>  </a:t>
            </a:r>
            <a:r>
              <a:rPr lang="ru-RU" b="1" dirty="0" err="1" smtClean="0">
                <a:latin typeface="Cambria" pitchFamily="18" charset="0"/>
              </a:rPr>
              <a:t>Брюховецького</a:t>
            </a:r>
            <a:r>
              <a:rPr lang="ru-RU" b="1" dirty="0">
                <a:latin typeface="Cambria" pitchFamily="18" charset="0"/>
              </a:rPr>
              <a:t>, </a:t>
            </a:r>
            <a:r>
              <a:rPr lang="ru-RU" b="1" dirty="0" err="1">
                <a:latin typeface="Cambria" pitchFamily="18" charset="0"/>
              </a:rPr>
              <a:t>події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Переяславської</a:t>
            </a:r>
            <a:r>
              <a:rPr lang="ru-RU" b="1" dirty="0">
                <a:latin typeface="Cambria" pitchFamily="18" charset="0"/>
              </a:rPr>
              <a:t> ради; </a:t>
            </a:r>
            <a:r>
              <a:rPr lang="ru-RU" b="1" dirty="0" err="1">
                <a:latin typeface="Cambria" pitchFamily="18" charset="0"/>
              </a:rPr>
              <a:t>правильну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 smtClean="0">
                <a:latin typeface="Cambria" pitchFamily="18" charset="0"/>
              </a:rPr>
              <a:t>політику</a:t>
            </a:r>
            <a:r>
              <a:rPr lang="ru-RU" b="1" dirty="0" smtClean="0">
                <a:latin typeface="Cambria" pitchFamily="18" charset="0"/>
              </a:rPr>
              <a:t>, </a:t>
            </a:r>
            <a:r>
              <a:rPr lang="ru-RU" b="1" dirty="0" err="1" smtClean="0">
                <a:latin typeface="Cambria" pitchFamily="18" charset="0"/>
              </a:rPr>
              <a:t>впроваджувану</a:t>
            </a:r>
            <a:r>
              <a:rPr lang="ru-RU" b="1" dirty="0" smtClean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Хмельницьким</a:t>
            </a:r>
            <a:r>
              <a:rPr lang="ru-RU" b="1" dirty="0">
                <a:latin typeface="Cambria" pitchFamily="18" charset="0"/>
              </a:rPr>
              <a:t> (союз </a:t>
            </a:r>
            <a:r>
              <a:rPr lang="ru-RU" b="1" dirty="0" smtClean="0">
                <a:latin typeface="Cambria" pitchFamily="18" charset="0"/>
              </a:rPr>
              <a:t>з </a:t>
            </a:r>
            <a:r>
              <a:rPr lang="ru-RU" b="1" dirty="0" err="1" smtClean="0">
                <a:latin typeface="Cambria" pitchFamily="18" charset="0"/>
              </a:rPr>
              <a:t>кримським</a:t>
            </a:r>
            <a:r>
              <a:rPr lang="ru-RU" b="1" dirty="0" smtClean="0">
                <a:latin typeface="Cambria" pitchFamily="18" charset="0"/>
              </a:rPr>
              <a:t> </a:t>
            </a:r>
            <a:r>
              <a:rPr lang="ru-RU" b="1" dirty="0">
                <a:latin typeface="Cambria" pitchFamily="18" charset="0"/>
              </a:rPr>
              <a:t>ханом </a:t>
            </a:r>
            <a:r>
              <a:rPr lang="ru-RU" b="1" dirty="0" err="1">
                <a:latin typeface="Cambria" pitchFamily="18" charset="0"/>
              </a:rPr>
              <a:t>проти</a:t>
            </a:r>
            <a:endParaRPr lang="ru-RU" b="1" dirty="0">
              <a:latin typeface="Cambria" pitchFamily="18" charset="0"/>
            </a:endParaRPr>
          </a:p>
          <a:p>
            <a:pPr algn="just"/>
            <a:r>
              <a:rPr lang="ru-RU" b="1" dirty="0" err="1">
                <a:latin typeface="Cambria" pitchFamily="18" charset="0"/>
              </a:rPr>
              <a:t>поляків</a:t>
            </a:r>
            <a:r>
              <a:rPr lang="ru-RU" b="1" dirty="0">
                <a:latin typeface="Cambria" pitchFamily="18" charset="0"/>
              </a:rPr>
              <a:t>); </a:t>
            </a:r>
            <a:r>
              <a:rPr lang="ru-RU" b="1" dirty="0" err="1">
                <a:latin typeface="Cambria" pitchFamily="18" charset="0"/>
              </a:rPr>
              <a:t>зраду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викупленого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Хмельницьким</a:t>
            </a:r>
            <a:r>
              <a:rPr lang="ru-RU" b="1" dirty="0">
                <a:latin typeface="Cambria" pitchFamily="18" charset="0"/>
              </a:rPr>
              <a:t> з </a:t>
            </a:r>
            <a:r>
              <a:rPr lang="ru-RU" b="1" dirty="0" err="1">
                <a:latin typeface="Cambria" pitchFamily="18" charset="0"/>
              </a:rPr>
              <a:t>неволі</a:t>
            </a:r>
            <a:r>
              <a:rPr lang="ru-RU" b="1" dirty="0">
                <a:latin typeface="Cambria" pitchFamily="18" charset="0"/>
              </a:rPr>
              <a:t> І. Вигов-</a:t>
            </a:r>
          </a:p>
          <a:p>
            <a:pPr algn="just"/>
            <a:r>
              <a:rPr lang="ru-RU" b="1" dirty="0" err="1">
                <a:latin typeface="Cambria" pitchFamily="18" charset="0"/>
              </a:rPr>
              <a:t>ського</a:t>
            </a:r>
            <a:r>
              <a:rPr lang="ru-RU" b="1" dirty="0">
                <a:latin typeface="Cambria" pitchFamily="18" charset="0"/>
              </a:rPr>
              <a:t> і благородного Д. </a:t>
            </a:r>
            <a:r>
              <a:rPr lang="ru-RU" b="1" dirty="0" err="1">
                <a:latin typeface="Cambria" pitchFamily="18" charset="0"/>
              </a:rPr>
              <a:t>Многогрішного</a:t>
            </a:r>
            <a:r>
              <a:rPr lang="ru-RU" b="1" dirty="0">
                <a:latin typeface="Cambria" pitchFamily="18" charset="0"/>
              </a:rPr>
              <a:t>, </a:t>
            </a:r>
            <a:r>
              <a:rPr lang="ru-RU" b="1" dirty="0" err="1">
                <a:latin typeface="Cambria" pitchFamily="18" charset="0"/>
              </a:rPr>
              <a:t>що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відмовився</a:t>
            </a:r>
            <a:r>
              <a:rPr lang="ru-RU" b="1" dirty="0">
                <a:latin typeface="Cambria" pitchFamily="18" charset="0"/>
              </a:rPr>
              <a:t> від </a:t>
            </a:r>
            <a:r>
              <a:rPr lang="ru-RU" b="1" dirty="0" err="1" smtClean="0">
                <a:latin typeface="Cambria" pitchFamily="18" charset="0"/>
              </a:rPr>
              <a:t>гетьманства</a:t>
            </a:r>
            <a:r>
              <a:rPr lang="ru-RU" b="1" dirty="0" smtClean="0">
                <a:latin typeface="Cambria" pitchFamily="18" charset="0"/>
              </a:rPr>
              <a:t> </a:t>
            </a:r>
            <a:r>
              <a:rPr lang="ru-RU" b="1" dirty="0">
                <a:latin typeface="Cambria" pitchFamily="18" charset="0"/>
              </a:rPr>
              <a:t>«як стара </a:t>
            </a:r>
            <a:r>
              <a:rPr lang="ru-RU" b="1" dirty="0" err="1">
                <a:latin typeface="Cambria" pitchFamily="18" charset="0"/>
              </a:rPr>
              <a:t>дівка</a:t>
            </a:r>
            <a:r>
              <a:rPr lang="ru-RU" b="1" dirty="0">
                <a:latin typeface="Cambria" pitchFamily="18" charset="0"/>
              </a:rPr>
              <a:t> від </a:t>
            </a:r>
            <a:r>
              <a:rPr lang="ru-RU" b="1" dirty="0" err="1">
                <a:latin typeface="Cambria" pitchFamily="18" charset="0"/>
              </a:rPr>
              <a:t>хорошого</a:t>
            </a:r>
            <a:r>
              <a:rPr lang="ru-RU" b="1" dirty="0">
                <a:latin typeface="Cambria" pitchFamily="18" charset="0"/>
              </a:rPr>
              <a:t> жениха». З </a:t>
            </a:r>
            <a:r>
              <a:rPr lang="ru-RU" b="1" dirty="0" err="1">
                <a:latin typeface="Cambria" pitchFamily="18" charset="0"/>
              </a:rPr>
              <a:t>жалем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 smtClean="0">
                <a:latin typeface="Cambria" pitchFamily="18" charset="0"/>
              </a:rPr>
              <a:t>розпо</a:t>
            </a:r>
            <a:r>
              <a:rPr lang="uk-UA" b="1" dirty="0" smtClean="0">
                <a:latin typeface="Cambria" pitchFamily="18" charset="0"/>
              </a:rPr>
              <a:t>відає </a:t>
            </a:r>
            <a:r>
              <a:rPr lang="uk-UA" b="1" dirty="0">
                <a:latin typeface="Cambria" pitchFamily="18" charset="0"/>
              </a:rPr>
              <a:t>Самовидець про міжусобні чвари старшини козацької </a:t>
            </a:r>
            <a:r>
              <a:rPr lang="uk-UA" b="1" dirty="0" smtClean="0">
                <a:latin typeface="Cambria" pitchFamily="18" charset="0"/>
              </a:rPr>
              <a:t>після </a:t>
            </a:r>
            <a:r>
              <a:rPr lang="ru-RU" b="1" dirty="0" err="1" smtClean="0">
                <a:latin typeface="Cambria" pitchFamily="18" charset="0"/>
              </a:rPr>
              <a:t>смерті</a:t>
            </a:r>
            <a:r>
              <a:rPr lang="ru-RU" b="1" dirty="0" smtClean="0">
                <a:latin typeface="Cambria" pitchFamily="18" charset="0"/>
              </a:rPr>
              <a:t> </a:t>
            </a:r>
            <a:r>
              <a:rPr lang="ru-RU" b="1" dirty="0">
                <a:latin typeface="Cambria" pitchFamily="18" charset="0"/>
              </a:rPr>
              <a:t>Б. </a:t>
            </a:r>
            <a:r>
              <a:rPr lang="ru-RU" b="1" dirty="0" err="1">
                <a:latin typeface="Cambria" pitchFamily="18" charset="0"/>
              </a:rPr>
              <a:t>Хмельницького</a:t>
            </a:r>
            <a:r>
              <a:rPr lang="ru-RU" b="1" dirty="0">
                <a:latin typeface="Cambria" pitchFamily="18" charset="0"/>
              </a:rPr>
              <a:t>, </a:t>
            </a:r>
            <a:r>
              <a:rPr lang="ru-RU" b="1" dirty="0" err="1">
                <a:latin typeface="Cambria" pitchFamily="18" charset="0"/>
              </a:rPr>
              <a:t>марні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намагання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якось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вийти</a:t>
            </a:r>
            <a:r>
              <a:rPr lang="ru-RU" b="1" dirty="0">
                <a:latin typeface="Cambria" pitchFamily="18" charset="0"/>
              </a:rPr>
              <a:t> з </a:t>
            </a:r>
            <a:r>
              <a:rPr lang="ru-RU" b="1" dirty="0" smtClean="0">
                <a:latin typeface="Cambria" pitchFamily="18" charset="0"/>
              </a:rPr>
              <a:t>про</a:t>
            </a:r>
            <a:r>
              <a:rPr lang="uk-UA" b="1" dirty="0" err="1" smtClean="0">
                <a:latin typeface="Cambria" pitchFamily="18" charset="0"/>
              </a:rPr>
              <a:t>текторату</a:t>
            </a:r>
            <a:r>
              <a:rPr lang="uk-UA" b="1" dirty="0" smtClean="0">
                <a:latin typeface="Cambria" pitchFamily="18" charset="0"/>
              </a:rPr>
              <a:t> </a:t>
            </a:r>
            <a:r>
              <a:rPr lang="uk-UA" b="1" dirty="0">
                <a:latin typeface="Cambria" pitchFamily="18" charset="0"/>
              </a:rPr>
              <a:t>Росії.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 l="6618" t="8297" r="4043" b="10397"/>
          <a:stretch>
            <a:fillRect/>
          </a:stretch>
        </p:blipFill>
        <p:spPr bwMode="auto">
          <a:xfrm>
            <a:off x="1785918" y="3357538"/>
            <a:ext cx="578647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71546"/>
            <a:ext cx="3214710" cy="462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Двойная волна 6"/>
          <p:cNvSpPr/>
          <p:nvPr/>
        </p:nvSpPr>
        <p:spPr>
          <a:xfrm>
            <a:off x="3786182" y="1643050"/>
            <a:ext cx="4572032" cy="1428760"/>
          </a:xfrm>
          <a:prstGeom prst="double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 smtClean="0"/>
              <a:t>Богда́н Хмельни́цький (6 січня 1596 — 6 серпня 1657) — гетьман війська запорозького, полководець і державний діяч</a:t>
            </a:r>
            <a:r>
              <a:rPr lang="vi-VN" dirty="0" smtClean="0"/>
              <a:t>. </a:t>
            </a:r>
            <a:endParaRPr lang="uk-UA" dirty="0">
              <a:latin typeface="Bookman Old Style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143248"/>
            <a:ext cx="42862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827584" y="260648"/>
            <a:ext cx="7643866" cy="194421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Cambria" pitchFamily="18" charset="0"/>
              </a:rPr>
              <a:t>Самовидцем автора назвав Пантелеймон Куліш, який не лише підготував літопис  до друку, а й написав на його основі свій відомий роман “Чорна рада”.</a:t>
            </a:r>
            <a:endParaRPr lang="uk-UA" sz="2400" b="1" dirty="0">
              <a:latin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67544" y="2564904"/>
            <a:ext cx="251819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Двойная волна 4"/>
          <p:cNvSpPr/>
          <p:nvPr/>
        </p:nvSpPr>
        <p:spPr>
          <a:xfrm>
            <a:off x="3491880" y="2420888"/>
            <a:ext cx="5652120" cy="2786082"/>
          </a:xfrm>
          <a:prstGeom prst="doubleWave">
            <a:avLst>
              <a:gd name="adj1" fmla="val 6250"/>
              <a:gd name="adj2" fmla="val 92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ambria" pitchFamily="18" charset="0"/>
              </a:rPr>
              <a:t>Першою згадкою про Миколаївський собор було повідомлення «Літопису Самовидця» від 18 червня 1663 року, що говорить про події Чорної ради в Ніжині. Самовидець свідчить, що після свого обрання гетьман І. Брюховецький </a:t>
            </a:r>
          </a:p>
          <a:p>
            <a:pPr algn="ctr"/>
            <a:r>
              <a:rPr lang="uk-UA" b="1" dirty="0" smtClean="0">
                <a:latin typeface="Cambria" pitchFamily="18" charset="0"/>
              </a:rPr>
              <a:t>«... попровадил в соборную церковь святого Николая, где присягу виконал...зо всім войском».</a:t>
            </a:r>
            <a:endParaRPr lang="uk-UA" b="1" dirty="0">
              <a:latin typeface="Cambria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 r="3016"/>
          <a:stretch>
            <a:fillRect/>
          </a:stretch>
        </p:blipFill>
        <p:spPr bwMode="auto">
          <a:xfrm>
            <a:off x="179512" y="2276872"/>
            <a:ext cx="345638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Двойная волна 6"/>
          <p:cNvSpPr/>
          <p:nvPr/>
        </p:nvSpPr>
        <p:spPr>
          <a:xfrm>
            <a:off x="3995936" y="5517232"/>
            <a:ext cx="4786346" cy="1143008"/>
          </a:xfrm>
          <a:prstGeom prst="double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Cambria" pitchFamily="18" charset="0"/>
              </a:rPr>
              <a:t>Пантелеймон</a:t>
            </a:r>
            <a:r>
              <a:rPr lang="ru-RU" b="1" dirty="0" smtClean="0">
                <a:latin typeface="Cambria" pitchFamily="18" charset="0"/>
              </a:rPr>
              <a:t> </a:t>
            </a:r>
            <a:r>
              <a:rPr lang="ru-RU" b="1" dirty="0" err="1" smtClean="0">
                <a:latin typeface="Cambria" pitchFamily="18" charset="0"/>
              </a:rPr>
              <a:t>Куліш</a:t>
            </a:r>
            <a:endParaRPr lang="uk-UA" b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885" cy="68579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060848"/>
            <a:ext cx="3013791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611560" y="5857868"/>
            <a:ext cx="3571900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Герб </a:t>
            </a:r>
            <a:r>
              <a:rPr lang="ru-RU" dirty="0" err="1" smtClean="0"/>
              <a:t>Війська</a:t>
            </a:r>
            <a:r>
              <a:rPr lang="ru-RU" dirty="0" smtClean="0"/>
              <a:t> </a:t>
            </a:r>
            <a:r>
              <a:rPr lang="ru-RU" dirty="0" err="1" smtClean="0"/>
              <a:t>Запорозького</a:t>
            </a:r>
            <a:r>
              <a:rPr lang="ru-RU" dirty="0" smtClean="0"/>
              <a:t> з літопису </a:t>
            </a:r>
            <a:r>
              <a:rPr lang="ru-RU" dirty="0" err="1" smtClean="0"/>
              <a:t>Григорія</a:t>
            </a:r>
            <a:r>
              <a:rPr lang="ru-RU" dirty="0" smtClean="0"/>
              <a:t> </a:t>
            </a:r>
            <a:r>
              <a:rPr lang="ru-RU" dirty="0" err="1" smtClean="0"/>
              <a:t>Грабянки</a:t>
            </a:r>
            <a:endParaRPr lang="uk-UA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567334"/>
            <a:ext cx="3286128" cy="52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Двойная волна 3"/>
          <p:cNvSpPr/>
          <p:nvPr/>
        </p:nvSpPr>
        <p:spPr>
          <a:xfrm>
            <a:off x="827584" y="0"/>
            <a:ext cx="7929618" cy="1928826"/>
          </a:xfrm>
          <a:prstGeom prst="doubleWav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latin typeface="Cambria" pitchFamily="18" charset="0"/>
              </a:rPr>
              <a:t>Літопис Григорія </a:t>
            </a:r>
            <a:r>
              <a:rPr lang="uk-UA" sz="4000" b="1" dirty="0" err="1" smtClean="0">
                <a:latin typeface="Cambria" pitchFamily="18" charset="0"/>
              </a:rPr>
              <a:t>Грабянки</a:t>
            </a:r>
            <a:endParaRPr lang="uk-UA" sz="4000" b="1" dirty="0">
              <a:latin typeface="Cambr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27784" y="2996952"/>
            <a:ext cx="5000660" cy="2500330"/>
          </a:xfrm>
          <a:prstGeom prst="round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atin typeface="Cambria" pitchFamily="18" charset="0"/>
              </a:rPr>
              <a:t>     Цей </a:t>
            </a:r>
            <a:r>
              <a:rPr lang="ru-RU" sz="2400" b="1" dirty="0">
                <a:latin typeface="Cambria" pitchFamily="18" charset="0"/>
              </a:rPr>
              <a:t>літопис </a:t>
            </a:r>
            <a:r>
              <a:rPr lang="ru-RU" sz="2400" b="1" dirty="0" err="1">
                <a:latin typeface="Cambria" pitchFamily="18" charset="0"/>
              </a:rPr>
              <a:t>присвячений</a:t>
            </a:r>
            <a:r>
              <a:rPr lang="ru-RU" sz="2400" b="1" dirty="0">
                <a:latin typeface="Cambria" pitchFamily="18" charset="0"/>
              </a:rPr>
              <a:t> </a:t>
            </a:r>
            <a:r>
              <a:rPr lang="ru-RU" sz="2400" b="1" dirty="0" err="1">
                <a:latin typeface="Cambria" pitchFamily="18" charset="0"/>
              </a:rPr>
              <a:t>воєнним</a:t>
            </a:r>
            <a:r>
              <a:rPr lang="ru-RU" sz="2400" b="1" dirty="0">
                <a:latin typeface="Cambria" pitchFamily="18" charset="0"/>
              </a:rPr>
              <a:t> </a:t>
            </a:r>
            <a:r>
              <a:rPr lang="ru-RU" sz="2400" b="1" dirty="0" err="1">
                <a:latin typeface="Cambria" pitchFamily="18" charset="0"/>
              </a:rPr>
              <a:t>діям</a:t>
            </a:r>
            <a:r>
              <a:rPr lang="ru-RU" sz="2400" b="1" dirty="0">
                <a:latin typeface="Cambria" pitchFamily="18" charset="0"/>
              </a:rPr>
              <a:t>, </a:t>
            </a:r>
            <a:r>
              <a:rPr lang="ru-RU" sz="2400" b="1" dirty="0" err="1" smtClean="0">
                <a:latin typeface="Cambria" pitchFamily="18" charset="0"/>
              </a:rPr>
              <a:t>що</a:t>
            </a:r>
            <a:r>
              <a:rPr lang="ru-RU" sz="2400" b="1" dirty="0" smtClean="0">
                <a:latin typeface="Cambria" pitchFamily="18" charset="0"/>
              </a:rPr>
              <a:t> </a:t>
            </a:r>
            <a:r>
              <a:rPr lang="ru-RU" sz="2400" b="1" dirty="0" err="1" smtClean="0">
                <a:latin typeface="Cambria" pitchFamily="18" charset="0"/>
              </a:rPr>
              <a:t>відбувалися</a:t>
            </a:r>
            <a:r>
              <a:rPr lang="ru-RU" sz="2400" b="1" dirty="0" smtClean="0">
                <a:latin typeface="Cambria" pitchFamily="18" charset="0"/>
              </a:rPr>
              <a:t> у </a:t>
            </a:r>
            <a:r>
              <a:rPr lang="ru-RU" sz="2400" b="1" dirty="0">
                <a:latin typeface="Cambria" pitchFamily="18" charset="0"/>
              </a:rPr>
              <a:t>1648–1654 </a:t>
            </a:r>
            <a:r>
              <a:rPr lang="ru-RU" sz="2400" b="1" dirty="0" err="1">
                <a:latin typeface="Cambria" pitchFamily="18" charset="0"/>
              </a:rPr>
              <a:t>рр</a:t>
            </a:r>
            <a:r>
              <a:rPr lang="ru-RU" sz="2400" b="1" dirty="0">
                <a:latin typeface="Cambria" pitchFamily="18" charset="0"/>
              </a:rPr>
              <a:t>. </a:t>
            </a:r>
            <a:r>
              <a:rPr lang="ru-RU" sz="2400" b="1" dirty="0" smtClean="0">
                <a:latin typeface="Cambria" pitchFamily="18" charset="0"/>
              </a:rPr>
              <a:t>  </a:t>
            </a:r>
            <a:r>
              <a:rPr lang="ru-RU" sz="2400" b="1" dirty="0" err="1" smtClean="0">
                <a:latin typeface="Cambria" pitchFamily="18" charset="0"/>
              </a:rPr>
              <a:t>Уперше</a:t>
            </a:r>
            <a:r>
              <a:rPr lang="ru-RU" sz="2400" b="1" dirty="0" smtClean="0">
                <a:latin typeface="Cambria" pitchFamily="18" charset="0"/>
              </a:rPr>
              <a:t> </a:t>
            </a:r>
            <a:r>
              <a:rPr lang="ru-RU" sz="2400" b="1" dirty="0">
                <a:latin typeface="Cambria" pitchFamily="18" charset="0"/>
              </a:rPr>
              <a:t>він був </a:t>
            </a:r>
            <a:r>
              <a:rPr lang="ru-RU" sz="2400" b="1" dirty="0" err="1">
                <a:latin typeface="Cambria" pitchFamily="18" charset="0"/>
              </a:rPr>
              <a:t>надрукований</a:t>
            </a:r>
            <a:r>
              <a:rPr lang="ru-RU" sz="2400" b="1" dirty="0">
                <a:latin typeface="Cambria" pitchFamily="18" charset="0"/>
              </a:rPr>
              <a:t> у </a:t>
            </a:r>
            <a:r>
              <a:rPr lang="ru-RU" sz="2400" b="1" dirty="0" err="1">
                <a:latin typeface="Cambria" pitchFamily="18" charset="0"/>
              </a:rPr>
              <a:t>Києві</a:t>
            </a:r>
            <a:r>
              <a:rPr lang="ru-RU" sz="2400" b="1" dirty="0">
                <a:latin typeface="Cambria" pitchFamily="18" charset="0"/>
              </a:rPr>
              <a:t> 1854 р</a:t>
            </a:r>
            <a:r>
              <a:rPr lang="ru-RU" b="1" dirty="0"/>
              <a:t>.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Блок-схема: процесс 2"/>
          <p:cNvSpPr/>
          <p:nvPr/>
        </p:nvSpPr>
        <p:spPr>
          <a:xfrm>
            <a:off x="179512" y="476672"/>
            <a:ext cx="8712968" cy="2808312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atin typeface="Cambria" pitchFamily="18" charset="0"/>
              </a:rPr>
              <a:t>   </a:t>
            </a:r>
            <a:r>
              <a:rPr lang="ru-RU" b="1" dirty="0" smtClean="0">
                <a:latin typeface="Cambria" pitchFamily="18" charset="0"/>
              </a:rPr>
              <a:t>        Г</a:t>
            </a:r>
            <a:r>
              <a:rPr lang="ru-RU" b="1" dirty="0">
                <a:latin typeface="Cambria" pitchFamily="18" charset="0"/>
              </a:rPr>
              <a:t>. </a:t>
            </a:r>
            <a:r>
              <a:rPr lang="ru-RU" b="1" dirty="0" err="1">
                <a:latin typeface="Cambria" pitchFamily="18" charset="0"/>
              </a:rPr>
              <a:t>Грабянка</a:t>
            </a:r>
            <a:r>
              <a:rPr lang="ru-RU" b="1" dirty="0">
                <a:latin typeface="Cambria" pitchFamily="18" charset="0"/>
              </a:rPr>
              <a:t> походить з </a:t>
            </a:r>
            <a:r>
              <a:rPr lang="ru-RU" b="1" dirty="0" err="1">
                <a:latin typeface="Cambria" pitchFamily="18" charset="0"/>
              </a:rPr>
              <a:t>козацького</a:t>
            </a:r>
            <a:r>
              <a:rPr lang="ru-RU" b="1" dirty="0">
                <a:latin typeface="Cambria" pitchFamily="18" charset="0"/>
              </a:rPr>
              <a:t> роду, вчився у </a:t>
            </a:r>
            <a:r>
              <a:rPr lang="ru-RU" b="1" dirty="0" err="1">
                <a:latin typeface="Cambria" pitchFamily="18" charset="0"/>
              </a:rPr>
              <a:t>Києво-Мо</a:t>
            </a:r>
            <a:r>
              <a:rPr lang="ru-RU" b="1" dirty="0">
                <a:latin typeface="Cambria" pitchFamily="18" charset="0"/>
              </a:rPr>
              <a:t>-</a:t>
            </a:r>
          </a:p>
          <a:p>
            <a:pPr algn="just"/>
            <a:r>
              <a:rPr lang="ru-RU" b="1" dirty="0" err="1">
                <a:latin typeface="Cambria" pitchFamily="18" charset="0"/>
              </a:rPr>
              <a:t>гилянській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академії</a:t>
            </a:r>
            <a:r>
              <a:rPr lang="ru-RU" b="1" dirty="0">
                <a:latin typeface="Cambria" pitchFamily="18" charset="0"/>
              </a:rPr>
              <a:t>. </a:t>
            </a:r>
            <a:r>
              <a:rPr lang="ru-RU" b="1" dirty="0" err="1">
                <a:latin typeface="Cambria" pitchFamily="18" charset="0"/>
              </a:rPr>
              <a:t>Спочатку</a:t>
            </a:r>
            <a:r>
              <a:rPr lang="ru-RU" b="1" dirty="0">
                <a:latin typeface="Cambria" pitchFamily="18" charset="0"/>
              </a:rPr>
              <a:t> був </a:t>
            </a:r>
            <a:r>
              <a:rPr lang="ru-RU" b="1" dirty="0" err="1">
                <a:latin typeface="Cambria" pitchFamily="18" charset="0"/>
              </a:rPr>
              <a:t>гадяцьким</a:t>
            </a:r>
            <a:r>
              <a:rPr lang="ru-RU" b="1" dirty="0">
                <a:latin typeface="Cambria" pitchFamily="18" charset="0"/>
              </a:rPr>
              <a:t> сотником, </a:t>
            </a:r>
            <a:r>
              <a:rPr lang="ru-RU" b="1" dirty="0" err="1" smtClean="0">
                <a:latin typeface="Cambria" pitchFamily="18" charset="0"/>
              </a:rPr>
              <a:t>піз</a:t>
            </a:r>
            <a:r>
              <a:rPr lang="uk-UA" b="1" dirty="0" smtClean="0">
                <a:latin typeface="Cambria" pitchFamily="18" charset="0"/>
              </a:rPr>
              <a:t>ніше </a:t>
            </a:r>
            <a:r>
              <a:rPr lang="uk-UA" b="1" dirty="0">
                <a:latin typeface="Cambria" pitchFamily="18" charset="0"/>
              </a:rPr>
              <a:t>— полковником</a:t>
            </a:r>
            <a:r>
              <a:rPr lang="uk-UA" b="1" dirty="0" smtClean="0">
                <a:latin typeface="Cambria" pitchFamily="18" charset="0"/>
              </a:rPr>
              <a:t>.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Відомо</a:t>
            </a:r>
            <a:r>
              <a:rPr lang="ru-RU" b="1" dirty="0">
                <a:latin typeface="Cambria" pitchFamily="18" charset="0"/>
              </a:rPr>
              <a:t>, </a:t>
            </a:r>
            <a:r>
              <a:rPr lang="ru-RU" b="1" dirty="0" err="1">
                <a:latin typeface="Cambria" pitchFamily="18" charset="0"/>
              </a:rPr>
              <a:t>що</a:t>
            </a:r>
            <a:r>
              <a:rPr lang="ru-RU" b="1" dirty="0">
                <a:latin typeface="Cambria" pitchFamily="18" charset="0"/>
              </a:rPr>
              <a:t> Г. </a:t>
            </a:r>
            <a:r>
              <a:rPr lang="ru-RU" b="1" dirty="0" err="1">
                <a:latin typeface="Cambria" pitchFamily="18" charset="0"/>
              </a:rPr>
              <a:t>Грабянка</a:t>
            </a:r>
            <a:r>
              <a:rPr lang="ru-RU" b="1" dirty="0">
                <a:latin typeface="Cambria" pitchFamily="18" charset="0"/>
              </a:rPr>
              <a:t> — </a:t>
            </a:r>
            <a:r>
              <a:rPr lang="ru-RU" b="1" dirty="0" err="1">
                <a:latin typeface="Cambria" pitchFamily="18" charset="0"/>
              </a:rPr>
              <a:t>людина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книжна</a:t>
            </a:r>
            <a:r>
              <a:rPr lang="ru-RU" b="1" dirty="0">
                <a:latin typeface="Cambria" pitchFamily="18" charset="0"/>
              </a:rPr>
              <a:t>, добре </a:t>
            </a:r>
            <a:r>
              <a:rPr lang="ru-RU" b="1" dirty="0" err="1" smtClean="0">
                <a:latin typeface="Cambria" pitchFamily="18" charset="0"/>
              </a:rPr>
              <a:t>обізнана</a:t>
            </a:r>
            <a:r>
              <a:rPr lang="ru-RU" b="1" dirty="0" smtClean="0">
                <a:latin typeface="Cambria" pitchFamily="18" charset="0"/>
              </a:rPr>
              <a:t> з </a:t>
            </a:r>
            <a:r>
              <a:rPr lang="ru-RU" b="1" dirty="0" err="1">
                <a:latin typeface="Cambria" pitchFamily="18" charset="0"/>
              </a:rPr>
              <a:t>літописами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польськими</a:t>
            </a:r>
            <a:r>
              <a:rPr lang="ru-RU" b="1" dirty="0">
                <a:latin typeface="Cambria" pitchFamily="18" charset="0"/>
              </a:rPr>
              <a:t> й </a:t>
            </a:r>
            <a:r>
              <a:rPr lang="ru-RU" b="1" dirty="0" err="1">
                <a:latin typeface="Cambria" pitchFamily="18" charset="0"/>
              </a:rPr>
              <a:t>українськими</a:t>
            </a:r>
            <a:r>
              <a:rPr lang="ru-RU" b="1" dirty="0">
                <a:latin typeface="Cambria" pitchFamily="18" charset="0"/>
              </a:rPr>
              <a:t>. </a:t>
            </a:r>
            <a:r>
              <a:rPr lang="ru-RU" b="1" dirty="0" err="1">
                <a:latin typeface="Cambria" pitchFamily="18" charset="0"/>
              </a:rPr>
              <a:t>Головним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 smtClean="0">
                <a:latin typeface="Cambria" pitchFamily="18" charset="0"/>
              </a:rPr>
              <a:t>завданням</a:t>
            </a:r>
            <a:r>
              <a:rPr lang="ru-RU" b="1" dirty="0" smtClean="0">
                <a:latin typeface="Cambria" pitchFamily="18" charset="0"/>
              </a:rPr>
              <a:t> твору </a:t>
            </a:r>
            <a:r>
              <a:rPr lang="ru-RU" b="1" dirty="0">
                <a:latin typeface="Cambria" pitchFamily="18" charset="0"/>
              </a:rPr>
              <a:t>автор </a:t>
            </a:r>
            <a:r>
              <a:rPr lang="ru-RU" b="1" dirty="0" err="1">
                <a:latin typeface="Cambria" pitchFamily="18" charset="0"/>
              </a:rPr>
              <a:t>вважає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докладне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висвітлення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подій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Визвольної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 smtClean="0">
                <a:latin typeface="Cambria" pitchFamily="18" charset="0"/>
              </a:rPr>
              <a:t>війни</a:t>
            </a:r>
            <a:r>
              <a:rPr lang="ru-RU" b="1" dirty="0">
                <a:latin typeface="Cambria" pitchFamily="18" charset="0"/>
              </a:rPr>
              <a:t>, </a:t>
            </a:r>
            <a:r>
              <a:rPr lang="ru-RU" b="1" dirty="0" err="1">
                <a:latin typeface="Cambria" pitchFamily="18" charset="0"/>
              </a:rPr>
              <a:t>зберегти</a:t>
            </a:r>
            <a:r>
              <a:rPr lang="ru-RU" b="1" dirty="0">
                <a:latin typeface="Cambria" pitchFamily="18" charset="0"/>
              </a:rPr>
              <a:t> для </a:t>
            </a:r>
            <a:r>
              <a:rPr lang="ru-RU" b="1" dirty="0" err="1">
                <a:latin typeface="Cambria" pitchFamily="18" charset="0"/>
              </a:rPr>
              <a:t>нащадків</a:t>
            </a:r>
            <a:r>
              <a:rPr lang="ru-RU" b="1" dirty="0">
                <a:latin typeface="Cambria" pitchFamily="18" charset="0"/>
              </a:rPr>
              <a:t> опис </a:t>
            </a:r>
            <a:r>
              <a:rPr lang="ru-RU" b="1" dirty="0" err="1">
                <a:latin typeface="Cambria" pitchFamily="18" charset="0"/>
              </a:rPr>
              <a:t>героїчних</a:t>
            </a:r>
            <a:r>
              <a:rPr lang="ru-RU" b="1" dirty="0">
                <a:latin typeface="Cambria" pitchFamily="18" charset="0"/>
              </a:rPr>
              <a:t> справ </a:t>
            </a:r>
            <a:r>
              <a:rPr lang="ru-RU" b="1" dirty="0" err="1" smtClean="0">
                <a:latin typeface="Cambria" pitchFamily="18" charset="0"/>
              </a:rPr>
              <a:t>українського</a:t>
            </a:r>
            <a:r>
              <a:rPr lang="ru-RU" b="1" dirty="0" smtClean="0">
                <a:latin typeface="Cambria" pitchFamily="18" charset="0"/>
              </a:rPr>
              <a:t> </a:t>
            </a:r>
            <a:r>
              <a:rPr lang="uk-UA" b="1" dirty="0" smtClean="0">
                <a:latin typeface="Cambria" pitchFamily="18" charset="0"/>
              </a:rPr>
              <a:t>козацтва</a:t>
            </a:r>
            <a:r>
              <a:rPr lang="uk-UA" b="1" dirty="0">
                <a:latin typeface="Cambria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Cambria" pitchFamily="18" charset="0"/>
              </a:rPr>
              <a:t>         У </a:t>
            </a:r>
            <a:r>
              <a:rPr lang="ru-RU" b="1" dirty="0" err="1">
                <a:latin typeface="Cambria" pitchFamily="18" charset="0"/>
              </a:rPr>
              <a:t>творі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наводяться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тексти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багатьох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державних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актів</a:t>
            </a:r>
            <a:r>
              <a:rPr lang="ru-RU" b="1" dirty="0">
                <a:latin typeface="Cambria" pitchFamily="18" charset="0"/>
              </a:rPr>
              <a:t>, </a:t>
            </a:r>
            <a:r>
              <a:rPr lang="ru-RU" b="1" dirty="0" err="1" smtClean="0">
                <a:latin typeface="Cambria" pitchFamily="18" charset="0"/>
              </a:rPr>
              <a:t>гетьман</a:t>
            </a:r>
            <a:r>
              <a:rPr lang="uk-UA" b="1" dirty="0" err="1" smtClean="0">
                <a:latin typeface="Cambria" pitchFamily="18" charset="0"/>
              </a:rPr>
              <a:t>ських</a:t>
            </a:r>
            <a:r>
              <a:rPr lang="uk-UA" b="1" dirty="0" smtClean="0">
                <a:latin typeface="Cambria" pitchFamily="18" charset="0"/>
              </a:rPr>
              <a:t> </a:t>
            </a:r>
            <a:r>
              <a:rPr lang="uk-UA" b="1" dirty="0">
                <a:latin typeface="Cambria" pitchFamily="18" charset="0"/>
              </a:rPr>
              <a:t>універсалів, грамот, договорів.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501008"/>
            <a:ext cx="214314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356992"/>
            <a:ext cx="4655840" cy="333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215885" cy="685799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496"/>
            <a:ext cx="506545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Овальная выноска 5"/>
          <p:cNvSpPr/>
          <p:nvPr/>
        </p:nvSpPr>
        <p:spPr>
          <a:xfrm>
            <a:off x="5004048" y="3212976"/>
            <a:ext cx="4000528" cy="3286148"/>
          </a:xfrm>
          <a:prstGeom prst="wedgeEllipseCallout">
            <a:avLst>
              <a:gd name="adj1" fmla="val -54208"/>
              <a:gd name="adj2" fmla="val 50121"/>
            </a:avLst>
          </a:prstGeom>
          <a:solidFill>
            <a:schemeClr val="bg2">
              <a:lumMod val="25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Важливою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сюжетною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лінією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літописі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опис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одностайної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підтримки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народом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Визвольної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ві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йни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розпочатої Богданом Хмельницьким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1505" y="476672"/>
            <a:ext cx="7500990" cy="258118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latin typeface="Cambria" pitchFamily="18" charset="0"/>
              </a:rPr>
              <a:t>За жанром </a:t>
            </a:r>
            <a:r>
              <a:rPr lang="ru-RU" b="1" dirty="0" err="1">
                <a:latin typeface="Cambria" pitchFamily="18" charset="0"/>
              </a:rPr>
              <a:t>літопис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дуже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близький</a:t>
            </a:r>
            <a:r>
              <a:rPr lang="ru-RU" b="1" dirty="0">
                <a:latin typeface="Cambria" pitchFamily="18" charset="0"/>
              </a:rPr>
              <a:t> до жанру </a:t>
            </a:r>
            <a:r>
              <a:rPr lang="ru-RU" b="1" dirty="0" err="1">
                <a:latin typeface="Cambria" pitchFamily="18" charset="0"/>
              </a:rPr>
              <a:t>давньоруської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повісті</a:t>
            </a:r>
            <a:r>
              <a:rPr lang="ru-RU" b="1" dirty="0">
                <a:latin typeface="Cambria" pitchFamily="18" charset="0"/>
              </a:rPr>
              <a:t>, </a:t>
            </a:r>
            <a:r>
              <a:rPr lang="ru-RU" b="1" dirty="0" err="1">
                <a:latin typeface="Cambria" pitchFamily="18" charset="0"/>
              </a:rPr>
              <a:t>твір</a:t>
            </a:r>
            <a:r>
              <a:rPr lang="ru-RU" b="1" dirty="0">
                <a:latin typeface="Cambria" pitchFamily="18" charset="0"/>
              </a:rPr>
              <a:t> </a:t>
            </a:r>
            <a:r>
              <a:rPr lang="ru-RU" b="1" dirty="0" err="1">
                <a:latin typeface="Cambria" pitchFamily="18" charset="0"/>
              </a:rPr>
              <a:t>сформований</a:t>
            </a:r>
            <a:r>
              <a:rPr lang="ru-RU" b="1" dirty="0">
                <a:latin typeface="Cambria" pitchFamily="18" charset="0"/>
              </a:rPr>
              <a:t> «</a:t>
            </a:r>
            <a:r>
              <a:rPr lang="ru-RU" b="1" dirty="0" err="1">
                <a:latin typeface="Cambria" pitchFamily="18" charset="0"/>
              </a:rPr>
              <a:t>сказаніями</a:t>
            </a:r>
            <a:r>
              <a:rPr lang="ru-RU" b="1" dirty="0" smtClean="0">
                <a:latin typeface="Cambria" pitchFamily="18" charset="0"/>
              </a:rPr>
              <a:t>»</a:t>
            </a:r>
            <a:r>
              <a:rPr lang="ru-RU" dirty="0" smtClean="0">
                <a:latin typeface="Cambria" pitchFamily="18" charset="0"/>
              </a:rPr>
              <a:t>: </a:t>
            </a:r>
            <a:r>
              <a:rPr lang="ru-RU" dirty="0">
                <a:latin typeface="Cambria" pitchFamily="18" charset="0"/>
              </a:rPr>
              <a:t>"</a:t>
            </a:r>
            <a:r>
              <a:rPr lang="ru-RU" dirty="0" err="1">
                <a:latin typeface="Cambria" pitchFamily="18" charset="0"/>
              </a:rPr>
              <a:t>Сказаніє</a:t>
            </a:r>
            <a:r>
              <a:rPr lang="ru-RU" dirty="0">
                <a:latin typeface="Cambria" pitchFamily="18" charset="0"/>
              </a:rPr>
              <a:t> чего ради </a:t>
            </a:r>
            <a:r>
              <a:rPr lang="ru-RU" dirty="0" err="1">
                <a:latin typeface="Cambria" pitchFamily="18" charset="0"/>
              </a:rPr>
              <a:t>возстал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Хмельницький</a:t>
            </a:r>
            <a:r>
              <a:rPr lang="ru-RU" dirty="0">
                <a:latin typeface="Cambria" pitchFamily="18" charset="0"/>
              </a:rPr>
              <a:t> на поляков", "</a:t>
            </a:r>
            <a:r>
              <a:rPr lang="ru-RU" dirty="0" err="1">
                <a:latin typeface="Cambria" pitchFamily="18" charset="0"/>
              </a:rPr>
              <a:t>Сказаніє</a:t>
            </a:r>
            <a:r>
              <a:rPr lang="ru-RU" dirty="0">
                <a:latin typeface="Cambria" pitchFamily="18" charset="0"/>
              </a:rPr>
              <a:t> о первой </a:t>
            </a:r>
            <a:r>
              <a:rPr lang="ru-RU" dirty="0" err="1">
                <a:latin typeface="Cambria" pitchFamily="18" charset="0"/>
              </a:rPr>
              <a:t>брані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козацкой</a:t>
            </a:r>
            <a:r>
              <a:rPr lang="ru-RU" dirty="0">
                <a:latin typeface="Cambria" pitchFamily="18" charset="0"/>
              </a:rPr>
              <a:t> на </a:t>
            </a:r>
            <a:r>
              <a:rPr lang="ru-RU" dirty="0" err="1">
                <a:latin typeface="Cambria" pitchFamily="18" charset="0"/>
              </a:rPr>
              <a:t>Жолтой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Воді</a:t>
            </a:r>
            <a:r>
              <a:rPr lang="ru-RU" dirty="0">
                <a:latin typeface="Cambria" pitchFamily="18" charset="0"/>
              </a:rPr>
              <a:t> з ляхами", "</a:t>
            </a:r>
            <a:r>
              <a:rPr lang="ru-RU" dirty="0" err="1">
                <a:latin typeface="Cambria" pitchFamily="18" charset="0"/>
              </a:rPr>
              <a:t>Сказаніє</a:t>
            </a:r>
            <a:r>
              <a:rPr lang="ru-RU" dirty="0">
                <a:latin typeface="Cambria" pitchFamily="18" charset="0"/>
              </a:rPr>
              <a:t> о </a:t>
            </a:r>
            <a:r>
              <a:rPr lang="ru-RU" dirty="0" err="1">
                <a:latin typeface="Cambria" pitchFamily="18" charset="0"/>
              </a:rPr>
              <a:t>Збаразькой</a:t>
            </a:r>
            <a:r>
              <a:rPr lang="ru-RU" dirty="0">
                <a:latin typeface="Cambria" pitchFamily="18" charset="0"/>
              </a:rPr>
              <a:t> і </a:t>
            </a:r>
            <a:r>
              <a:rPr lang="ru-RU" dirty="0" err="1">
                <a:latin typeface="Cambria" pitchFamily="18" charset="0"/>
              </a:rPr>
              <a:t>Зборовськой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побіді</a:t>
            </a:r>
            <a:r>
              <a:rPr lang="ru-RU" dirty="0">
                <a:latin typeface="Cambria" pitchFamily="18" charset="0"/>
              </a:rPr>
              <a:t> над ляхами 1649 року", "</a:t>
            </a:r>
            <a:r>
              <a:rPr lang="ru-RU" dirty="0" err="1">
                <a:latin typeface="Cambria" pitchFamily="18" charset="0"/>
              </a:rPr>
              <a:t>Сказаніє</a:t>
            </a:r>
            <a:r>
              <a:rPr lang="ru-RU" dirty="0">
                <a:latin typeface="Cambria" pitchFamily="18" charset="0"/>
              </a:rPr>
              <a:t> о </a:t>
            </a:r>
            <a:r>
              <a:rPr lang="ru-RU" dirty="0" err="1">
                <a:latin typeface="Cambria" pitchFamily="18" charset="0"/>
              </a:rPr>
              <a:t>войні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Берес</a:t>
            </a:r>
            <a:r>
              <a:rPr lang="ru-RU" dirty="0">
                <a:latin typeface="Cambria" pitchFamily="18" charset="0"/>
              </a:rPr>
              <a:t>- </a:t>
            </a:r>
            <a:r>
              <a:rPr lang="ru-RU" dirty="0" err="1">
                <a:latin typeface="Cambria" pitchFamily="18" charset="0"/>
              </a:rPr>
              <a:t>тецькой</a:t>
            </a:r>
            <a:r>
              <a:rPr lang="ru-RU" dirty="0">
                <a:latin typeface="Cambria" pitchFamily="18" charset="0"/>
              </a:rPr>
              <a:t>" </a:t>
            </a:r>
            <a:r>
              <a:rPr lang="ru-RU" dirty="0" err="1">
                <a:latin typeface="Cambria" pitchFamily="18" charset="0"/>
              </a:rPr>
              <a:t>тощо</a:t>
            </a:r>
            <a:r>
              <a:rPr lang="ru-RU" dirty="0">
                <a:latin typeface="Cambria" pitchFamily="18" charset="0"/>
              </a:rPr>
              <a:t>. </a:t>
            </a:r>
            <a:r>
              <a:rPr lang="ru-RU" dirty="0" err="1">
                <a:latin typeface="Cambria" pitchFamily="18" charset="0"/>
              </a:rPr>
              <a:t>Докладно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пише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Грабянка</a:t>
            </a:r>
            <a:r>
              <a:rPr lang="ru-RU" dirty="0">
                <a:latin typeface="Cambria" pitchFamily="18" charset="0"/>
              </a:rPr>
              <a:t> про </a:t>
            </a:r>
            <a:r>
              <a:rPr lang="ru-RU" dirty="0" err="1">
                <a:latin typeface="Cambria" pitchFamily="18" charset="0"/>
              </a:rPr>
              <a:t>мотиви</a:t>
            </a:r>
            <a:r>
              <a:rPr lang="ru-RU" dirty="0">
                <a:latin typeface="Cambria" pitchFamily="18" charset="0"/>
              </a:rPr>
              <a:t>, </a:t>
            </a:r>
            <a:r>
              <a:rPr lang="ru-RU" dirty="0" err="1">
                <a:latin typeface="Cambria" pitchFamily="18" charset="0"/>
              </a:rPr>
              <a:t>якими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керувався</a:t>
            </a:r>
            <a:r>
              <a:rPr lang="ru-RU" dirty="0">
                <a:latin typeface="Cambria" pitchFamily="18" charset="0"/>
              </a:rPr>
              <a:t> </a:t>
            </a:r>
            <a:r>
              <a:rPr lang="ru-RU" dirty="0" err="1">
                <a:latin typeface="Cambria" pitchFamily="18" charset="0"/>
              </a:rPr>
              <a:t>Хмельницький</a:t>
            </a:r>
            <a:r>
              <a:rPr lang="ru-RU" dirty="0">
                <a:latin typeface="Cambria" pitchFamily="18" charset="0"/>
              </a:rPr>
              <a:t>, </a:t>
            </a:r>
            <a:r>
              <a:rPr lang="ru-RU" dirty="0" err="1">
                <a:latin typeface="Cambria" pitchFamily="18" charset="0"/>
              </a:rPr>
              <a:t>ідучи</a:t>
            </a:r>
            <a:r>
              <a:rPr lang="ru-RU" dirty="0">
                <a:latin typeface="Cambria" pitchFamily="18" charset="0"/>
              </a:rPr>
              <a:t> до </a:t>
            </a:r>
            <a:r>
              <a:rPr lang="ru-RU" dirty="0" err="1">
                <a:latin typeface="Cambria" pitchFamily="18" charset="0"/>
              </a:rPr>
              <a:t>Переяславської</a:t>
            </a:r>
            <a:r>
              <a:rPr lang="ru-RU" dirty="0">
                <a:latin typeface="Cambria" pitchFamily="18" charset="0"/>
              </a:rPr>
              <a:t> ради.</a:t>
            </a:r>
            <a:endParaRPr lang="uk-UA" b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 2"/>
          <p:cNvSpPr/>
          <p:nvPr/>
        </p:nvSpPr>
        <p:spPr>
          <a:xfrm>
            <a:off x="214282" y="0"/>
            <a:ext cx="4929222" cy="350046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Головними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героями літопису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поруч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Хмельницьким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простими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козаками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стають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хоробрі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ватажки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козацького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війська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І.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Богун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Кривоніс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та ін.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14290"/>
            <a:ext cx="35718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548680"/>
            <a:ext cx="3335014" cy="4577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Двойная волна 5"/>
          <p:cNvSpPr/>
          <p:nvPr/>
        </p:nvSpPr>
        <p:spPr>
          <a:xfrm>
            <a:off x="5292080" y="5157192"/>
            <a:ext cx="3071834" cy="785818"/>
          </a:xfrm>
          <a:prstGeom prst="double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Іван Богун</a:t>
            </a:r>
            <a:endParaRPr lang="uk-UA" dirty="0"/>
          </a:p>
        </p:txBody>
      </p:sp>
      <p:sp>
        <p:nvSpPr>
          <p:cNvPr id="7" name="Двойная волна 6"/>
          <p:cNvSpPr/>
          <p:nvPr/>
        </p:nvSpPr>
        <p:spPr>
          <a:xfrm>
            <a:off x="899592" y="5229200"/>
            <a:ext cx="3286148" cy="785794"/>
          </a:xfrm>
          <a:prstGeom prst="double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Максим Кривоніс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Двойная волна 2"/>
          <p:cNvSpPr/>
          <p:nvPr/>
        </p:nvSpPr>
        <p:spPr>
          <a:xfrm>
            <a:off x="500034" y="500042"/>
            <a:ext cx="8072494" cy="1571636"/>
          </a:xfrm>
          <a:prstGeom prst="doubleWav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Літопис Самійла Величка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714488"/>
            <a:ext cx="31908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4429124" y="2000240"/>
            <a:ext cx="4357718" cy="35719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 smtClean="0"/>
              <a:t>      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Народився 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Семуїл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Васильович Величко,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га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учені,близько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1670 р.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Полтавщині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козацькій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родині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Закінчив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Києво-Могилянську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колегію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знав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старослов’янську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польську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латинську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німецьку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мови.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службу до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канцелярії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Величко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потрапив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уже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немолодим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сорокарічним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1000108"/>
            <a:ext cx="5715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041842"/>
            <a:ext cx="3286116" cy="454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" name="Блок-схема: процесс 4"/>
          <p:cNvSpPr/>
          <p:nvPr/>
        </p:nvSpPr>
        <p:spPr>
          <a:xfrm>
            <a:off x="2462316" y="1398900"/>
            <a:ext cx="6572296" cy="1285884"/>
          </a:xfrm>
          <a:prstGeom prst="flowChart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«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Літопис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подібний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енциклопедії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він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характер і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літопису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вченого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трактату» (Д.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Чижевський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).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/>
          <a:stretch>
            <a:fillRect/>
          </a:stretch>
        </p:blipFill>
        <p:spPr bwMode="auto">
          <a:xfrm>
            <a:off x="3143240" y="2786058"/>
            <a:ext cx="521044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42852"/>
            <a:ext cx="3929090" cy="640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3571868" y="142852"/>
            <a:ext cx="5286412" cy="30003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Літопис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починається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передмови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читальника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розповідається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автора. Цей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твір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чотирьох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томів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Перший 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відомості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Визвольну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війну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1648–1654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третій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розповідають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про провідні післявоєнні події й події після смерті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Хмельницького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четвертий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додатки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43306" y="3357562"/>
            <a:ext cx="5143536" cy="32861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Перша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частина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літопису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вважають дослідники,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написана рукою самого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Величка. Друга частина рукопису відрізняється від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першої, її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написано різними почерками, бо автор утратив зір і далі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рукопис,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думку вчених, переписували учні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літописця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Було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четверо,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почерки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нерозбірливі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трапляється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чимало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помилок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правок.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343852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Блок-схема: процесс 3"/>
          <p:cNvSpPr/>
          <p:nvPr/>
        </p:nvSpPr>
        <p:spPr>
          <a:xfrm>
            <a:off x="285720" y="4929198"/>
            <a:ext cx="3571900" cy="1000132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Богдан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Хмельницький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козацького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літопису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С.Величка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285728"/>
            <a:ext cx="3810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6248" y="5072074"/>
            <a:ext cx="4357718" cy="9286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Портрет І.С. Мазепи з літопису С.Величка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357166"/>
            <a:ext cx="3579475" cy="449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571736" y="4786322"/>
            <a:ext cx="3786214" cy="10715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Іван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Мартинович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Брюховецький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літопису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С.Величка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953" y="43043"/>
            <a:ext cx="9215885" cy="685799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500042"/>
            <a:ext cx="3856033" cy="5944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Блок-схема: процесс 2"/>
          <p:cNvSpPr/>
          <p:nvPr/>
        </p:nvSpPr>
        <p:spPr>
          <a:xfrm>
            <a:off x="550742" y="467324"/>
            <a:ext cx="8072494" cy="1285884"/>
          </a:xfrm>
          <a:prstGeom prst="flowChartProcess">
            <a:avLst/>
          </a:prstGeom>
          <a:gradFill>
            <a:gsLst>
              <a:gs pos="0">
                <a:schemeClr val="accent2">
                  <a:lumMod val="75000"/>
                  <a:alpha val="1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Козацькі літописи залишили великий слід в культурній </a:t>
            </a:r>
          </a:p>
          <a:p>
            <a:pPr algn="ctr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свідомості народу </a:t>
            </a:r>
            <a:endParaRPr lang="uk-UA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539552" y="1844824"/>
            <a:ext cx="8143932" cy="1285884"/>
          </a:xfrm>
          <a:prstGeom prst="flowChartProcess">
            <a:avLst/>
          </a:prstGeom>
          <a:gradFill flip="none" rotWithShape="1">
            <a:gsLst>
              <a:gs pos="0">
                <a:schemeClr val="accent6">
                  <a:lumMod val="50000"/>
                  <a:alpha val="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Краса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козацького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породила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спогади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про золоте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булавою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гетьманів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про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козацьку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країну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країну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тихих вод та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світлих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зір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595894" y="5229200"/>
            <a:ext cx="8143932" cy="1431040"/>
          </a:xfrm>
          <a:prstGeom prst="flowChartProcess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  <a:alpha val="5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озацькі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літописи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наближаються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історичних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творів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автори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власних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спостережень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використовували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старі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літописи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хроніки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щоденники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історичні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сучасників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доступні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офіційні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документи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збереглася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нашого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часу.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зумовило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особливу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цінність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козацьких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літописів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історичних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539552" y="3429000"/>
            <a:ext cx="8271910" cy="1469126"/>
          </a:xfrm>
          <a:prstGeom prst="flowChartProcess">
            <a:avLst/>
          </a:prstGeom>
          <a:gradFill flip="none" rotWithShape="1">
            <a:gsLst>
              <a:gs pos="0">
                <a:schemeClr val="accent6">
                  <a:lumMod val="50000"/>
                  <a:alpha val="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 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Мова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літописів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—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літературна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близька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народнорозмовної</a:t>
            </a:r>
            <a:r>
              <a:rPr lang="ru-RU" dirty="0"/>
              <a:t>.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6"/>
            <a:ext cx="921588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11864" r="12500" b="84500"/>
          <a:stretch>
            <a:fillRect/>
          </a:stretch>
        </p:blipFill>
        <p:spPr bwMode="auto">
          <a:xfrm>
            <a:off x="3714744" y="5643578"/>
            <a:ext cx="5053694" cy="102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8" name="Picture 2" descr="http://image.slidesharecdn.com/random-160126224641/95/-1-638.jpg?cb=145384846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49714"/>
            <a:ext cx="4104456" cy="250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1616606"/>
            <a:ext cx="77968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1 </a:t>
            </a:r>
            <a:r>
              <a:rPr lang="ru-RU" sz="2400" b="1" dirty="0" err="1"/>
              <a:t>Багалій</a:t>
            </a:r>
            <a:r>
              <a:rPr lang="ru-RU" sz="2400" b="1" dirty="0"/>
              <a:t> Д. </a:t>
            </a:r>
            <a:r>
              <a:rPr lang="ru-RU" sz="2400" b="1" dirty="0" err="1"/>
              <a:t>Нарис</a:t>
            </a:r>
            <a:r>
              <a:rPr lang="ru-RU" sz="2400" b="1" dirty="0"/>
              <a:t> </a:t>
            </a:r>
            <a:r>
              <a:rPr lang="ru-RU" sz="2400" b="1" dirty="0" err="1"/>
              <a:t>української</a:t>
            </a:r>
            <a:r>
              <a:rPr lang="ru-RU" sz="2400" b="1" dirty="0"/>
              <a:t> </a:t>
            </a:r>
            <a:r>
              <a:rPr lang="ru-RU" sz="2400" b="1" dirty="0" err="1"/>
              <a:t>історіографії</a:t>
            </a:r>
            <a:r>
              <a:rPr lang="ru-RU" sz="2400" b="1" dirty="0"/>
              <a:t>. К.,1925, </a:t>
            </a:r>
            <a:r>
              <a:rPr lang="ru-RU" sz="2400" b="1" dirty="0" err="1"/>
              <a:t>Вип</a:t>
            </a:r>
            <a:r>
              <a:rPr lang="ru-RU" sz="2400" b="1" dirty="0"/>
              <a:t>. 2</a:t>
            </a:r>
            <a:r>
              <a:rPr lang="ru-RU" sz="2400" b="1" dirty="0" smtClean="0"/>
              <a:t>.</a:t>
            </a:r>
            <a:r>
              <a:rPr lang="ru-RU" sz="2400" b="1" dirty="0"/>
              <a:t> Луценко Ю. </a:t>
            </a:r>
            <a:r>
              <a:rPr lang="ru-RU" sz="2400" b="1" dirty="0" err="1"/>
              <a:t>Літопис</a:t>
            </a:r>
            <a:r>
              <a:rPr lang="ru-RU" sz="2400" b="1" dirty="0"/>
              <a:t> </a:t>
            </a:r>
            <a:r>
              <a:rPr lang="ru-RU" sz="2400" b="1" dirty="0" err="1"/>
              <a:t>Г.Грабянки</a:t>
            </a:r>
            <a:r>
              <a:rPr lang="ru-RU" sz="2400" b="1" dirty="0"/>
              <a:t> в </a:t>
            </a:r>
            <a:r>
              <a:rPr lang="ru-RU" sz="2400" b="1" dirty="0" err="1"/>
              <a:t>працях</a:t>
            </a:r>
            <a:r>
              <a:rPr lang="ru-RU" sz="2400" b="1" dirty="0"/>
              <a:t> </a:t>
            </a:r>
            <a:r>
              <a:rPr lang="ru-RU" sz="2400" b="1" dirty="0" err="1"/>
              <a:t>дожовтневих</a:t>
            </a:r>
            <a:r>
              <a:rPr lang="ru-RU" sz="2400" b="1" dirty="0"/>
              <a:t> </a:t>
            </a:r>
            <a:r>
              <a:rPr lang="ru-RU" sz="2400" b="1" dirty="0" err="1"/>
              <a:t>дослідників</a:t>
            </a:r>
            <a:r>
              <a:rPr lang="ru-RU" sz="2400" b="1" dirty="0"/>
              <a:t> // Рад. </a:t>
            </a:r>
            <a:r>
              <a:rPr lang="ru-RU" sz="2400" b="1" dirty="0" err="1"/>
              <a:t>літературознавство</a:t>
            </a:r>
            <a:r>
              <a:rPr lang="ru-RU" sz="2400" b="1" dirty="0"/>
              <a:t>. 1988. N 8. </a:t>
            </a:r>
            <a:br>
              <a:rPr lang="ru-RU" sz="2400" b="1" dirty="0"/>
            </a:br>
            <a:r>
              <a:rPr lang="ru-RU" sz="2400" b="1" dirty="0"/>
              <a:t>3</a:t>
            </a:r>
            <a:r>
              <a:rPr lang="ru-RU" sz="2400" b="1" dirty="0" smtClean="0"/>
              <a:t>. </a:t>
            </a:r>
            <a:r>
              <a:rPr lang="ru-RU" sz="2400" b="1" dirty="0"/>
              <a:t>Драгоманов М. </a:t>
            </a:r>
            <a:r>
              <a:rPr lang="ru-RU" sz="2400" b="1" dirty="0" err="1"/>
              <a:t>Вибране</a:t>
            </a:r>
            <a:r>
              <a:rPr lang="ru-RU" sz="2400" b="1" dirty="0"/>
              <a:t>. К., 1991</a:t>
            </a:r>
            <a:r>
              <a:rPr lang="ru-RU" sz="2400" b="1" dirty="0" smtClean="0"/>
              <a:t>.</a:t>
            </a:r>
          </a:p>
          <a:p>
            <a:r>
              <a:rPr lang="ru-RU" sz="2400" b="1" dirty="0" smtClean="0"/>
              <a:t>4.</a:t>
            </a:r>
            <a:r>
              <a:rPr lang="ru-RU" sz="2400" b="1" dirty="0"/>
              <a:t> </a:t>
            </a:r>
            <a:r>
              <a:rPr lang="ru-RU" sz="2400" b="1" dirty="0" err="1"/>
              <a:t>Летровський</a:t>
            </a:r>
            <a:r>
              <a:rPr lang="ru-RU" sz="2400" b="1" dirty="0"/>
              <a:t> М.Н. </a:t>
            </a:r>
            <a:r>
              <a:rPr lang="ru-RU" sz="2400" b="1" dirty="0" err="1"/>
              <a:t>Нариси</a:t>
            </a:r>
            <a:r>
              <a:rPr lang="ru-RU" sz="2400" b="1" dirty="0"/>
              <a:t> з </a:t>
            </a:r>
            <a:r>
              <a:rPr lang="ru-RU" sz="2400" b="1" dirty="0" err="1"/>
              <a:t>історії</a:t>
            </a:r>
            <a:r>
              <a:rPr lang="ru-RU" sz="2400" b="1" dirty="0"/>
              <a:t> </a:t>
            </a:r>
            <a:r>
              <a:rPr lang="ru-RU" sz="2400" b="1" dirty="0" err="1"/>
              <a:t>України</a:t>
            </a:r>
            <a:r>
              <a:rPr lang="ru-RU" sz="2400" b="1" dirty="0"/>
              <a:t>. К., </a:t>
            </a:r>
            <a:r>
              <a:rPr lang="ru-RU" sz="2400" b="1" dirty="0" smtClean="0"/>
              <a:t>1940</a:t>
            </a:r>
          </a:p>
          <a:p>
            <a:r>
              <a:rPr lang="ru-RU" sz="2400" b="1" dirty="0"/>
              <a:t>5</a:t>
            </a:r>
            <a:r>
              <a:rPr lang="ru-RU" sz="2400" b="1" dirty="0" smtClean="0"/>
              <a:t>.</a:t>
            </a:r>
            <a:r>
              <a:rPr lang="ru-RU" sz="2400" b="1" dirty="0"/>
              <a:t>  Шевчук В. </a:t>
            </a:r>
            <a:r>
              <a:rPr lang="ru-RU" sz="2400" b="1" dirty="0" err="1"/>
              <a:t>Самійло</a:t>
            </a:r>
            <a:r>
              <a:rPr lang="ru-RU" sz="2400" b="1" dirty="0"/>
              <a:t> Величко та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Літопис</a:t>
            </a:r>
            <a:r>
              <a:rPr lang="ru-RU" sz="2400" b="1" dirty="0"/>
              <a:t> // Величко </a:t>
            </a:r>
            <a:r>
              <a:rPr lang="ru-RU" sz="2400" b="1" dirty="0" err="1"/>
              <a:t>Самійло</a:t>
            </a:r>
            <a:r>
              <a:rPr lang="ru-RU" sz="2400" b="1" dirty="0"/>
              <a:t>. </a:t>
            </a:r>
            <a:r>
              <a:rPr lang="ru-RU" sz="2400" b="1" dirty="0" err="1"/>
              <a:t>Літопис</a:t>
            </a:r>
            <a:r>
              <a:rPr lang="ru-RU" sz="2400" b="1" dirty="0"/>
              <a:t>. К., 1991, Т.1</a:t>
            </a:r>
            <a:r>
              <a:rPr lang="ru-RU" sz="2400" b="1" dirty="0" smtClean="0"/>
              <a:t>.</a:t>
            </a:r>
          </a:p>
          <a:p>
            <a:r>
              <a:rPr lang="uk-UA" sz="2400" b="1" dirty="0" smtClean="0"/>
              <a:t>6.</a:t>
            </a:r>
            <a:r>
              <a:rPr lang="en-US" sz="2400" b="1" dirty="0"/>
              <a:t> http://ukr-lit.ucoz.ua/index/kozacki_litopisi_zagalna_kharakteristika_jikh_avtori/0-26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15616" y="908720"/>
            <a:ext cx="7652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latin typeface="Mistral" pitchFamily="66" charset="0"/>
              </a:rPr>
              <a:t>            </a:t>
            </a:r>
            <a:r>
              <a:rPr lang="uk-UA" sz="4000" b="1" dirty="0" smtClean="0">
                <a:latin typeface="Mistral" pitchFamily="66" charset="0"/>
              </a:rPr>
              <a:t>Використані джерела:</a:t>
            </a:r>
            <a:endParaRPr lang="ru-RU" sz="4000" b="1" dirty="0">
              <a:latin typeface="Mistral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949</Words>
  <Application>Microsoft Office PowerPoint</Application>
  <PresentationFormat>Экран (4:3)</PresentationFormat>
  <Paragraphs>63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Виктория</cp:lastModifiedBy>
  <cp:revision>49</cp:revision>
  <dcterms:created xsi:type="dcterms:W3CDTF">2011-10-11T15:00:58Z</dcterms:created>
  <dcterms:modified xsi:type="dcterms:W3CDTF">2017-03-24T11:07:18Z</dcterms:modified>
</cp:coreProperties>
</file>