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8" r:id="rId4"/>
    <p:sldId id="266" r:id="rId5"/>
    <p:sldId id="267" r:id="rId6"/>
    <p:sldId id="269" r:id="rId7"/>
    <p:sldId id="270" r:id="rId8"/>
    <p:sldId id="271" r:id="rId9"/>
    <p:sldId id="273" r:id="rId10"/>
    <p:sldId id="275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99"/>
    <a:srgbClr val="CC99FF"/>
    <a:srgbClr val="0000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8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hena000.blogspot.com/p/blog-page.html" TargetMode="External"/><Relationship Id="rId3" Type="http://schemas.openxmlformats.org/officeDocument/2006/relationships/hyperlink" Target="https://parallaxxx.jimdofree.com/%D0%B0%D0%B1%D0%B5%D1%82%D0%BA%D0%B0-%D0%B1%D0%B5%D0%B7%D0%BF%D0%B5%D0%BA%D0%B8/" TargetMode="External"/><Relationship Id="rId7" Type="http://schemas.openxmlformats.org/officeDocument/2006/relationships/hyperlink" Target="https://divovo.in.ua/korine-prefiks-sufiks-i-zakinchennya-znachushi-chastini-slova.html" TargetMode="External"/><Relationship Id="rId2" Type="http://schemas.openxmlformats.org/officeDocument/2006/relationships/hyperlink" Target="https://avatanplus.com/detail/resource-22167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uschool.com.ua/handbook/adviser/15.html" TargetMode="External"/><Relationship Id="rId5" Type="http://schemas.openxmlformats.org/officeDocument/2006/relationships/hyperlink" Target="https://en.ppt-online.org/165968" TargetMode="External"/><Relationship Id="rId4" Type="http://schemas.openxmlformats.org/officeDocument/2006/relationships/hyperlink" Target="https://naurok.com.ua/profile/880700" TargetMode="External"/><Relationship Id="rId9" Type="http://schemas.openxmlformats.org/officeDocument/2006/relationships/hyperlink" Target="https://vseosvita.ua/library/budova-slova-morfemi-4679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445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179512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238461"/>
            <a:ext cx="806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>
                <a:solidFill>
                  <a:srgbClr val="FFFF00"/>
                </a:solidFill>
                <a:latin typeface="Century Gothic" panose="020B0502020202020204" pitchFamily="34" charset="0"/>
              </a:rPr>
              <a:t>Будова слова</a:t>
            </a:r>
            <a:endParaRPr lang="en-US" sz="88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04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378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45622"/>
            <a:ext cx="8327858" cy="1072989"/>
          </a:xfrm>
          <a:prstGeom prst="rect">
            <a:avLst/>
          </a:prstGeom>
        </p:spPr>
      </p:pic>
      <p:pic>
        <p:nvPicPr>
          <p:cNvPr id="5" name="Picture 4" descr="Будова слова (морфеми) | Інші методичні матеріали. Українська мов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2" b="24323"/>
          <a:stretch/>
        </p:blipFill>
        <p:spPr bwMode="auto">
          <a:xfrm>
            <a:off x="251520" y="1808820"/>
            <a:ext cx="8606291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26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378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1415"/>
          <a:stretch/>
        </p:blipFill>
        <p:spPr>
          <a:xfrm>
            <a:off x="539552" y="188640"/>
            <a:ext cx="7776864" cy="639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3461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378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3209" y="404664"/>
            <a:ext cx="8640960" cy="175432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Корінь</a:t>
            </a:r>
            <a:r>
              <a:rPr lang="uk-UA" sz="3200" dirty="0" smtClean="0"/>
              <a:t> </a:t>
            </a:r>
            <a:r>
              <a:rPr lang="uk-UA" sz="3200" b="1" dirty="0" smtClean="0"/>
              <a:t>– головна значуща частина слова </a:t>
            </a:r>
          </a:p>
          <a:p>
            <a:pPr algn="ctr"/>
            <a:r>
              <a:rPr lang="uk-UA" sz="3200" b="1" dirty="0" smtClean="0"/>
              <a:t>( у ньому міститься спільне лексичне значення усіх спільнокореневих слів)</a:t>
            </a:r>
            <a:endParaRPr lang="en-US" sz="32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2560" r="11801" b="16881"/>
          <a:stretch/>
        </p:blipFill>
        <p:spPr>
          <a:xfrm>
            <a:off x="1153309" y="2348880"/>
            <a:ext cx="684076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2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378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3209" y="404664"/>
            <a:ext cx="8640960" cy="175432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Префікс, суфікс</a:t>
            </a:r>
            <a:r>
              <a:rPr lang="uk-UA" sz="3200" dirty="0" smtClean="0"/>
              <a:t> </a:t>
            </a:r>
            <a:r>
              <a:rPr lang="uk-UA" sz="3200" b="1" dirty="0" smtClean="0"/>
              <a:t>– значущі частини слова, за допомогою яких утворюються нові,  спільнокореневі слова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4721" y="2381250"/>
            <a:ext cx="5886015" cy="4072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84072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378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3209" y="404664"/>
            <a:ext cx="8640960" cy="175432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Закінчення</a:t>
            </a:r>
            <a:r>
              <a:rPr lang="uk-UA" sz="3200" dirty="0" smtClean="0"/>
              <a:t> </a:t>
            </a:r>
            <a:r>
              <a:rPr lang="uk-UA" sz="3200" b="1" dirty="0" smtClean="0"/>
              <a:t>– змінна частина слова </a:t>
            </a:r>
          </a:p>
          <a:p>
            <a:pPr algn="ctr"/>
            <a:r>
              <a:rPr lang="uk-UA" sz="3200" b="1" dirty="0" smtClean="0"/>
              <a:t>( за допомогою закінчень утворюються форми одного і того ж слова)</a:t>
            </a:r>
            <a:endParaRPr lang="en-US" sz="3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31280"/>
          <a:stretch/>
        </p:blipFill>
        <p:spPr>
          <a:xfrm>
            <a:off x="755575" y="2420888"/>
            <a:ext cx="7684237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29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378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16" y="368660"/>
            <a:ext cx="8171546" cy="6120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6542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32423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3648" y="404664"/>
            <a:ext cx="5832648" cy="19389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Види закінчень:</a:t>
            </a:r>
          </a:p>
          <a:p>
            <a:pPr lvl="4"/>
            <a:r>
              <a:rPr lang="uk-UA" sz="3200" b="1" dirty="0" smtClean="0"/>
              <a:t>1)</a:t>
            </a:r>
            <a:r>
              <a:rPr lang="uk-UA" sz="4400" b="1" dirty="0" smtClean="0">
                <a:solidFill>
                  <a:srgbClr val="C00000"/>
                </a:solidFill>
              </a:rPr>
              <a:t> </a:t>
            </a:r>
            <a:r>
              <a:rPr lang="uk-UA" sz="3200" b="1" dirty="0" smtClean="0"/>
              <a:t>звукове;</a:t>
            </a:r>
          </a:p>
          <a:p>
            <a:pPr lvl="4"/>
            <a:r>
              <a:rPr lang="uk-UA" sz="3200" b="1" dirty="0" smtClean="0"/>
              <a:t>2) нульове.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2748320"/>
            <a:ext cx="3096344" cy="38164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4400" b="1" dirty="0" smtClean="0">
                <a:solidFill>
                  <a:srgbClr val="C00000"/>
                </a:solidFill>
              </a:rPr>
              <a:t>Книг а</a:t>
            </a:r>
          </a:p>
          <a:p>
            <a:pPr algn="ctr">
              <a:lnSpc>
                <a:spcPct val="150000"/>
              </a:lnSpc>
            </a:pPr>
            <a:r>
              <a:rPr lang="uk-UA" sz="4400" b="1" dirty="0" smtClean="0">
                <a:solidFill>
                  <a:srgbClr val="C00000"/>
                </a:solidFill>
              </a:rPr>
              <a:t>Книг и</a:t>
            </a:r>
          </a:p>
          <a:p>
            <a:pPr algn="ctr">
              <a:lnSpc>
                <a:spcPct val="150000"/>
              </a:lnSpc>
            </a:pPr>
            <a:r>
              <a:rPr lang="uk-UA" sz="4400" b="1" dirty="0" smtClean="0">
                <a:solidFill>
                  <a:srgbClr val="C00000"/>
                </a:solidFill>
              </a:rPr>
              <a:t>Книг </a:t>
            </a:r>
            <a:r>
              <a:rPr lang="uk-UA" sz="4400" b="1" dirty="0" err="1" smtClean="0">
                <a:solidFill>
                  <a:srgbClr val="C00000"/>
                </a:solidFill>
              </a:rPr>
              <a:t>ою</a:t>
            </a:r>
            <a:endParaRPr lang="uk-UA" sz="4400" b="1" dirty="0" smtClean="0">
              <a:solidFill>
                <a:srgbClr val="C00000"/>
              </a:solidFill>
            </a:endParaRPr>
          </a:p>
          <a:p>
            <a:pPr algn="ctr"/>
            <a:endParaRPr lang="uk-UA" sz="4400" b="1" dirty="0" smtClean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3212976"/>
            <a:ext cx="4320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339752" y="4224486"/>
            <a:ext cx="4320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5235996"/>
            <a:ext cx="792088" cy="50772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48064" y="2780595"/>
            <a:ext cx="3312368" cy="38164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4400" b="1" dirty="0" smtClean="0">
                <a:solidFill>
                  <a:srgbClr val="C00000"/>
                </a:solidFill>
              </a:rPr>
              <a:t>Дуб </a:t>
            </a:r>
          </a:p>
          <a:p>
            <a:pPr algn="ctr">
              <a:lnSpc>
                <a:spcPct val="150000"/>
              </a:lnSpc>
            </a:pPr>
            <a:r>
              <a:rPr lang="uk-UA" sz="4400" b="1" dirty="0" smtClean="0">
                <a:solidFill>
                  <a:srgbClr val="C00000"/>
                </a:solidFill>
              </a:rPr>
              <a:t>Знавець</a:t>
            </a:r>
          </a:p>
          <a:p>
            <a:pPr algn="ctr">
              <a:lnSpc>
                <a:spcPct val="150000"/>
              </a:lnSpc>
            </a:pPr>
            <a:r>
              <a:rPr lang="uk-UA" sz="4400" b="1" dirty="0" smtClean="0">
                <a:solidFill>
                  <a:srgbClr val="C00000"/>
                </a:solidFill>
              </a:rPr>
              <a:t>Лісок</a:t>
            </a:r>
          </a:p>
          <a:p>
            <a:pPr algn="ctr"/>
            <a:endParaRPr lang="uk-UA" sz="4400" b="1" dirty="0" smtClean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3216760"/>
            <a:ext cx="463336" cy="46333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866897" y="4275178"/>
            <a:ext cx="4320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7630329" y="5235996"/>
            <a:ext cx="432048" cy="4320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r="24674" b="65213"/>
          <a:stretch/>
        </p:blipFill>
        <p:spPr>
          <a:xfrm>
            <a:off x="2985591" y="3861048"/>
            <a:ext cx="2512305" cy="193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722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0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3209" y="260648"/>
            <a:ext cx="8640960" cy="421653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Незмінні слова</a:t>
            </a:r>
            <a:r>
              <a:rPr lang="uk-UA" sz="3200" dirty="0" smtClean="0"/>
              <a:t> </a:t>
            </a:r>
            <a:r>
              <a:rPr lang="uk-UA" sz="3200" b="1" dirty="0" smtClean="0"/>
              <a:t>– ті, які не мають закінчень і не змінюються за формами:</a:t>
            </a:r>
          </a:p>
          <a:p>
            <a:pPr>
              <a:lnSpc>
                <a:spcPct val="150000"/>
              </a:lnSpc>
            </a:pPr>
            <a:r>
              <a:rPr lang="uk-UA" sz="3200" b="1" dirty="0" smtClean="0"/>
              <a:t>- </a:t>
            </a:r>
            <a:r>
              <a:rPr lang="uk-UA" sz="3200" b="1" i="1" dirty="0" smtClean="0">
                <a:solidFill>
                  <a:srgbClr val="000099"/>
                </a:solidFill>
              </a:rPr>
              <a:t>іншомовні іменники (шосе, кенгуру, метро);</a:t>
            </a:r>
          </a:p>
          <a:p>
            <a:pPr>
              <a:lnSpc>
                <a:spcPct val="150000"/>
              </a:lnSpc>
            </a:pPr>
            <a:r>
              <a:rPr lang="uk-UA" sz="3200" b="1" i="1" dirty="0" smtClean="0">
                <a:solidFill>
                  <a:srgbClr val="000099"/>
                </a:solidFill>
              </a:rPr>
              <a:t>- інфінітив (читати, знати, вітатися);</a:t>
            </a:r>
          </a:p>
          <a:p>
            <a:pPr>
              <a:lnSpc>
                <a:spcPct val="150000"/>
              </a:lnSpc>
            </a:pPr>
            <a:r>
              <a:rPr lang="uk-UA" sz="3200" b="1" i="1" dirty="0" smtClean="0">
                <a:solidFill>
                  <a:srgbClr val="000099"/>
                </a:solidFill>
              </a:rPr>
              <a:t>- прислівники (весело, влітку, додому);</a:t>
            </a:r>
          </a:p>
          <a:p>
            <a:pPr>
              <a:lnSpc>
                <a:spcPct val="150000"/>
              </a:lnSpc>
            </a:pPr>
            <a:r>
              <a:rPr lang="uk-UA" sz="3200" b="1" i="1" dirty="0" smtClean="0">
                <a:solidFill>
                  <a:srgbClr val="000099"/>
                </a:solidFill>
              </a:rPr>
              <a:t>- дієприслівники (знаючи, написавши).</a:t>
            </a:r>
            <a:endParaRPr lang="en-US" sz="3200" b="1" i="1" dirty="0">
              <a:solidFill>
                <a:srgbClr val="0000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192" y="3645024"/>
            <a:ext cx="3275856" cy="2981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085184"/>
            <a:ext cx="4824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dirty="0" err="1" smtClean="0"/>
              <a:t>Радісн</a:t>
            </a:r>
            <a:r>
              <a:rPr lang="uk-UA" sz="8000" dirty="0" smtClean="0"/>
              <a:t> о </a:t>
            </a:r>
            <a:endParaRPr lang="en-US" sz="8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5437269"/>
            <a:ext cx="945178" cy="83688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5589240"/>
            <a:ext cx="482496" cy="4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43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овые обои - Обои для рабочего стола, картинки, фоны, заставки скачать  бесплатн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r="14686"/>
          <a:stretch/>
        </p:blipFill>
        <p:spPr bwMode="auto">
          <a:xfrm>
            <a:off x="0" y="0"/>
            <a:ext cx="9140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04664"/>
            <a:ext cx="8568952" cy="47705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33000">
                <a:srgbClr val="CC99FF"/>
              </a:gs>
              <a:gs pos="8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Порядок розбору слів </a:t>
            </a:r>
          </a:p>
          <a:p>
            <a:pPr algn="ctr"/>
            <a:r>
              <a:rPr lang="uk-UA" sz="4400" b="1" dirty="0" smtClean="0">
                <a:solidFill>
                  <a:srgbClr val="C00000"/>
                </a:solidFill>
              </a:rPr>
              <a:t>за будовою:</a:t>
            </a:r>
          </a:p>
          <a:p>
            <a:pPr marL="2343150" lvl="4" indent="-514350">
              <a:lnSpc>
                <a:spcPct val="150000"/>
              </a:lnSpc>
              <a:buAutoNum type="arabicParenR"/>
            </a:pPr>
            <a:r>
              <a:rPr lang="uk-UA" sz="3600" b="1" dirty="0" smtClean="0"/>
              <a:t>закінчення;</a:t>
            </a:r>
          </a:p>
          <a:p>
            <a:pPr marL="2343150" lvl="4" indent="-514350">
              <a:lnSpc>
                <a:spcPct val="150000"/>
              </a:lnSpc>
              <a:buAutoNum type="arabicParenR"/>
            </a:pPr>
            <a:r>
              <a:rPr lang="uk-UA" sz="3600" b="1" dirty="0"/>
              <a:t>о</a:t>
            </a:r>
            <a:r>
              <a:rPr lang="uk-UA" sz="3600" b="1" dirty="0" smtClean="0"/>
              <a:t>снова;</a:t>
            </a:r>
          </a:p>
          <a:p>
            <a:pPr lvl="4">
              <a:lnSpc>
                <a:spcPct val="150000"/>
              </a:lnSpc>
            </a:pPr>
            <a:r>
              <a:rPr lang="uk-UA" sz="3600" b="1" dirty="0"/>
              <a:t>3</a:t>
            </a:r>
            <a:r>
              <a:rPr lang="uk-UA" sz="3600" b="1" dirty="0" smtClean="0"/>
              <a:t>) корінь;</a:t>
            </a:r>
          </a:p>
          <a:p>
            <a:pPr lvl="4">
              <a:lnSpc>
                <a:spcPct val="150000"/>
              </a:lnSpc>
            </a:pPr>
            <a:r>
              <a:rPr lang="uk-UA" sz="3600" b="1" dirty="0"/>
              <a:t>4</a:t>
            </a:r>
            <a:r>
              <a:rPr lang="uk-UA" sz="3600" b="1" dirty="0" smtClean="0"/>
              <a:t>) префікс(и), суфікс(и).</a:t>
            </a:r>
            <a:endParaRPr lang="en-US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034" y="2348880"/>
            <a:ext cx="2315033" cy="428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03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763284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У презентації використано візуальні матеріали з джерел:</a:t>
            </a:r>
          </a:p>
          <a:p>
            <a:pPr algn="ctr"/>
            <a:endParaRPr lang="uk-UA" sz="1600" dirty="0" smtClean="0"/>
          </a:p>
          <a:p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</a:t>
            </a:r>
            <a:r>
              <a:rPr lang="en-US" sz="1400" dirty="0" smtClean="0">
                <a:hlinkClick r:id="rId2"/>
              </a:rPr>
              <a:t>avatanplus.com/detail/resource-2216712</a:t>
            </a:r>
            <a:endParaRPr lang="uk-UA" sz="1400" dirty="0" smtClean="0"/>
          </a:p>
          <a:p>
            <a:endParaRPr lang="uk-UA" sz="1400" dirty="0" smtClean="0"/>
          </a:p>
          <a:p>
            <a:r>
              <a:rPr lang="en-US" sz="1400" dirty="0">
                <a:hlinkClick r:id="rId3"/>
              </a:rPr>
              <a:t>https://parallaxxx.jimdofree.com/%D0%B0%D0%B1%D0%B5%D1%82%D0%BA%D0%B0-%D0%B1%D0%B5%D0%B7%D0%BF%D0%B5%D0%BA%D0%B8</a:t>
            </a:r>
            <a:r>
              <a:rPr lang="en-US" sz="1400" dirty="0" smtClean="0">
                <a:hlinkClick r:id="rId3"/>
              </a:rPr>
              <a:t>/</a:t>
            </a:r>
            <a:endParaRPr lang="uk-UA" sz="1400" dirty="0" smtClean="0"/>
          </a:p>
          <a:p>
            <a:endParaRPr lang="uk-UA" sz="1400" dirty="0"/>
          </a:p>
          <a:p>
            <a:r>
              <a:rPr lang="en-US" sz="1400" dirty="0">
                <a:hlinkClick r:id="rId4"/>
              </a:rPr>
              <a:t>https://</a:t>
            </a:r>
            <a:r>
              <a:rPr lang="en-US" sz="1400" dirty="0" smtClean="0">
                <a:hlinkClick r:id="rId4"/>
              </a:rPr>
              <a:t>naurok.com.ua/profile/880700</a:t>
            </a:r>
            <a:endParaRPr lang="uk-UA" sz="1400" dirty="0" smtClean="0"/>
          </a:p>
          <a:p>
            <a:endParaRPr lang="uk-UA" sz="1600" dirty="0"/>
          </a:p>
          <a:p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en.ppt-online.org/165968</a:t>
            </a:r>
            <a:endParaRPr lang="uk-UA" sz="1600" dirty="0" smtClean="0"/>
          </a:p>
          <a:p>
            <a:endParaRPr lang="uk-UA" sz="1600" dirty="0"/>
          </a:p>
          <a:p>
            <a:r>
              <a:rPr lang="en-US" sz="1600" dirty="0">
                <a:hlinkClick r:id="rId6"/>
              </a:rPr>
              <a:t>https://</a:t>
            </a:r>
            <a:r>
              <a:rPr lang="en-US" sz="1600" dirty="0" smtClean="0">
                <a:hlinkClick r:id="rId6"/>
              </a:rPr>
              <a:t>nuschool.com.ua/handbook/adviser/15.html</a:t>
            </a:r>
            <a:endParaRPr lang="uk-UA" sz="1600" dirty="0" smtClean="0"/>
          </a:p>
          <a:p>
            <a:endParaRPr lang="uk-UA" sz="1600" dirty="0"/>
          </a:p>
          <a:p>
            <a:r>
              <a:rPr lang="en-US" sz="1600" dirty="0">
                <a:hlinkClick r:id="rId7"/>
              </a:rPr>
              <a:t>https://</a:t>
            </a:r>
            <a:r>
              <a:rPr lang="en-US" sz="1600" dirty="0" smtClean="0">
                <a:hlinkClick r:id="rId7"/>
              </a:rPr>
              <a:t>divovo.in.ua/korine-prefiks-sufiks-i-zakinchennya-znachushi-chastini-slova.html</a:t>
            </a:r>
            <a:endParaRPr lang="uk-UA" sz="1600" dirty="0" smtClean="0"/>
          </a:p>
          <a:p>
            <a:endParaRPr lang="uk-UA" sz="1600" dirty="0"/>
          </a:p>
          <a:p>
            <a:r>
              <a:rPr lang="en-US" sz="1600" dirty="0">
                <a:hlinkClick r:id="rId8"/>
              </a:rPr>
              <a:t>https://</a:t>
            </a:r>
            <a:r>
              <a:rPr lang="en-US" sz="1600" dirty="0" smtClean="0">
                <a:hlinkClick r:id="rId8"/>
              </a:rPr>
              <a:t>ghena000.blogspot.com/p/blog-page.html</a:t>
            </a:r>
            <a:endParaRPr lang="uk-UA" sz="1600" dirty="0" smtClean="0"/>
          </a:p>
          <a:p>
            <a:endParaRPr lang="uk-UA" sz="1600" dirty="0"/>
          </a:p>
          <a:p>
            <a:r>
              <a:rPr lang="en-US" sz="1600" dirty="0">
                <a:hlinkClick r:id="rId9"/>
              </a:rPr>
              <a:t>https://</a:t>
            </a:r>
            <a:r>
              <a:rPr lang="en-US" sz="1600" dirty="0" smtClean="0">
                <a:hlinkClick r:id="rId9"/>
              </a:rPr>
              <a:t>vseosvita.ua/library/budova-slova-morfemi-46790.html</a:t>
            </a:r>
            <a:endParaRPr lang="uk-UA" sz="1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43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181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RelaX</dc:creator>
  <cp:lastModifiedBy>Amin</cp:lastModifiedBy>
  <cp:revision>21</cp:revision>
  <dcterms:created xsi:type="dcterms:W3CDTF">2020-10-13T01:15:26Z</dcterms:created>
  <dcterms:modified xsi:type="dcterms:W3CDTF">2021-10-11T16:30:39Z</dcterms:modified>
</cp:coreProperties>
</file>