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5" r:id="rId9"/>
    <p:sldId id="260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B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79894A-0C34-42EC-A88F-9F68B71A5F0B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3042A82-9A78-447A-9BBA-C74E4D77C57D}">
      <dgm:prSet phldrT="[Текст]"/>
      <dgm:spPr/>
      <dgm:t>
        <a:bodyPr/>
        <a:lstStyle/>
        <a:p>
          <a:r>
            <a:rPr lang="uk-UA" dirty="0" smtClean="0"/>
            <a:t>Буквені</a:t>
          </a:r>
          <a:endParaRPr lang="ru-RU" dirty="0"/>
        </a:p>
      </dgm:t>
    </dgm:pt>
    <dgm:pt modelId="{B6327B47-5573-4F8C-B389-FDA6F54ECE59}" type="parTrans" cxnId="{40933C90-95C6-4D0E-B6D4-E4819A8E646C}">
      <dgm:prSet/>
      <dgm:spPr/>
      <dgm:t>
        <a:bodyPr/>
        <a:lstStyle/>
        <a:p>
          <a:endParaRPr lang="ru-RU"/>
        </a:p>
      </dgm:t>
    </dgm:pt>
    <dgm:pt modelId="{9421D159-59AA-4F11-B151-84A0D72173DC}" type="sibTrans" cxnId="{40933C90-95C6-4D0E-B6D4-E4819A8E646C}">
      <dgm:prSet/>
      <dgm:spPr/>
      <dgm:t>
        <a:bodyPr/>
        <a:lstStyle/>
        <a:p>
          <a:endParaRPr lang="ru-RU"/>
        </a:p>
      </dgm:t>
    </dgm:pt>
    <dgm:pt modelId="{5C2F5F89-E6E9-4BB3-BCBC-6968F0A09676}">
      <dgm:prSet phldrT="[Текст]"/>
      <dgm:spPr/>
      <dgm:t>
        <a:bodyPr/>
        <a:lstStyle/>
        <a:p>
          <a:r>
            <a:rPr lang="uk-UA" dirty="0" smtClean="0"/>
            <a:t>ненаголошені голосні в коренях, суфіксах, префіксах і закінченнях; м’який знак; апостроф; подвоєні, подовжені приголосні; правопис частки </a:t>
          </a:r>
          <a:r>
            <a:rPr lang="uk-UA" i="1" dirty="0" smtClean="0"/>
            <a:t>не </a:t>
          </a:r>
          <a:r>
            <a:rPr lang="uk-UA" dirty="0" smtClean="0"/>
            <a:t> з різними частинами мови та ін.</a:t>
          </a:r>
          <a:endParaRPr lang="ru-RU" dirty="0"/>
        </a:p>
      </dgm:t>
    </dgm:pt>
    <dgm:pt modelId="{444D6515-A3C4-4174-9867-0265AC9BFFE5}" type="parTrans" cxnId="{9FF7C5AD-42DD-46FA-9259-7E34E9A857E6}">
      <dgm:prSet/>
      <dgm:spPr/>
      <dgm:t>
        <a:bodyPr/>
        <a:lstStyle/>
        <a:p>
          <a:endParaRPr lang="ru-RU"/>
        </a:p>
      </dgm:t>
    </dgm:pt>
    <dgm:pt modelId="{5B282A1D-CB9D-4840-980F-46EC18241D81}" type="sibTrans" cxnId="{9FF7C5AD-42DD-46FA-9259-7E34E9A857E6}">
      <dgm:prSet/>
      <dgm:spPr/>
      <dgm:t>
        <a:bodyPr/>
        <a:lstStyle/>
        <a:p>
          <a:endParaRPr lang="ru-RU"/>
        </a:p>
      </dgm:t>
    </dgm:pt>
    <dgm:pt modelId="{00EDDA38-320E-4F4D-BBC0-1EFFB7E6E6FB}">
      <dgm:prSet phldrT="[Текст]"/>
      <dgm:spPr/>
      <dgm:t>
        <a:bodyPr/>
        <a:lstStyle/>
        <a:p>
          <a:r>
            <a:rPr lang="uk-UA" dirty="0" err="1" smtClean="0"/>
            <a:t>Небуквені</a:t>
          </a:r>
          <a:endParaRPr lang="ru-RU" dirty="0"/>
        </a:p>
      </dgm:t>
    </dgm:pt>
    <dgm:pt modelId="{3F743288-5267-4C25-9BBF-1A1B51FFEA12}" type="parTrans" cxnId="{6BC64A56-706F-4900-9E43-68BA92D64BD3}">
      <dgm:prSet/>
      <dgm:spPr/>
      <dgm:t>
        <a:bodyPr/>
        <a:lstStyle/>
        <a:p>
          <a:endParaRPr lang="ru-RU"/>
        </a:p>
      </dgm:t>
    </dgm:pt>
    <dgm:pt modelId="{238B7FBC-E963-41C5-9291-C24C1764EA61}" type="sibTrans" cxnId="{6BC64A56-706F-4900-9E43-68BA92D64BD3}">
      <dgm:prSet/>
      <dgm:spPr/>
      <dgm:t>
        <a:bodyPr/>
        <a:lstStyle/>
        <a:p>
          <a:endParaRPr lang="ru-RU"/>
        </a:p>
      </dgm:t>
    </dgm:pt>
    <dgm:pt modelId="{A37874D5-363D-46C4-9E49-B4B3A5E3B7B7}">
      <dgm:prSet phldrT="[Текст]"/>
      <dgm:spPr/>
      <dgm:t>
        <a:bodyPr/>
        <a:lstStyle/>
        <a:p>
          <a:r>
            <a:rPr lang="uk-UA" dirty="0" smtClean="0"/>
            <a:t>Написання слів разом, окремо, через дефіс, перенос слів, скорочення</a:t>
          </a:r>
          <a:endParaRPr lang="ru-RU" dirty="0"/>
        </a:p>
      </dgm:t>
    </dgm:pt>
    <dgm:pt modelId="{AE55749D-F1EB-4400-B2BF-01DD081378BB}" type="parTrans" cxnId="{526265D0-54C2-43CB-BCFC-0FFA697D7FD6}">
      <dgm:prSet/>
      <dgm:spPr/>
      <dgm:t>
        <a:bodyPr/>
        <a:lstStyle/>
        <a:p>
          <a:endParaRPr lang="ru-RU"/>
        </a:p>
      </dgm:t>
    </dgm:pt>
    <dgm:pt modelId="{E138AC88-14E2-4EEB-9945-3B05DDE85B8F}" type="sibTrans" cxnId="{526265D0-54C2-43CB-BCFC-0FFA697D7FD6}">
      <dgm:prSet/>
      <dgm:spPr/>
      <dgm:t>
        <a:bodyPr/>
        <a:lstStyle/>
        <a:p>
          <a:endParaRPr lang="ru-RU"/>
        </a:p>
      </dgm:t>
    </dgm:pt>
    <dgm:pt modelId="{368AF982-6C0D-4AFD-9630-D54422E990DB}">
      <dgm:prSet phldrT="[Текст]" phldr="1"/>
      <dgm:spPr/>
      <dgm:t>
        <a:bodyPr/>
        <a:lstStyle/>
        <a:p>
          <a:endParaRPr lang="ru-RU" dirty="0"/>
        </a:p>
      </dgm:t>
    </dgm:pt>
    <dgm:pt modelId="{286A74DC-6063-4C5B-B7DD-A10B5BC4C74E}" type="parTrans" cxnId="{375840E7-7757-45C2-8B22-3F0F191B4B61}">
      <dgm:prSet/>
      <dgm:spPr/>
      <dgm:t>
        <a:bodyPr/>
        <a:lstStyle/>
        <a:p>
          <a:endParaRPr lang="ru-RU"/>
        </a:p>
      </dgm:t>
    </dgm:pt>
    <dgm:pt modelId="{8BF23D88-2A2C-4659-B9C8-3EE6B736C7F2}" type="sibTrans" cxnId="{375840E7-7757-45C2-8B22-3F0F191B4B61}">
      <dgm:prSet/>
      <dgm:spPr/>
      <dgm:t>
        <a:bodyPr/>
        <a:lstStyle/>
        <a:p>
          <a:endParaRPr lang="ru-RU"/>
        </a:p>
      </dgm:t>
    </dgm:pt>
    <dgm:pt modelId="{3E09DF87-8548-45E5-8876-614D98139A18}" type="pres">
      <dgm:prSet presAssocID="{0D79894A-0C34-42EC-A88F-9F68B71A5F0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27AED9B-2773-4F38-902C-DFE5A7663DFD}" type="pres">
      <dgm:prSet presAssocID="{83042A82-9A78-447A-9BBA-C74E4D77C57D}" presName="linNode" presStyleCnt="0"/>
      <dgm:spPr/>
    </dgm:pt>
    <dgm:pt modelId="{B59AC39A-7C32-4D39-B3D1-18AAC3724CDD}" type="pres">
      <dgm:prSet presAssocID="{83042A82-9A78-447A-9BBA-C74E4D77C57D}" presName="parentShp" presStyleLbl="node1" presStyleIdx="0" presStyleCnt="2" custScaleX="89969" custScaleY="63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F1763-0FFA-40B7-93F3-601202A1E1DE}" type="pres">
      <dgm:prSet presAssocID="{83042A82-9A78-447A-9BBA-C74E4D77C57D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9BD85F-02CA-42AB-A07E-E493C1472422}" type="pres">
      <dgm:prSet presAssocID="{9421D159-59AA-4F11-B151-84A0D72173DC}" presName="spacing" presStyleCnt="0"/>
      <dgm:spPr/>
    </dgm:pt>
    <dgm:pt modelId="{00396C24-35D5-4E13-B78E-D089E5508971}" type="pres">
      <dgm:prSet presAssocID="{00EDDA38-320E-4F4D-BBC0-1EFFB7E6E6FB}" presName="linNode" presStyleCnt="0"/>
      <dgm:spPr/>
    </dgm:pt>
    <dgm:pt modelId="{309465C6-B627-4BF3-88FA-2A8067DDD63C}" type="pres">
      <dgm:prSet presAssocID="{00EDDA38-320E-4F4D-BBC0-1EFFB7E6E6FB}" presName="parentShp" presStyleLbl="node1" presStyleIdx="1" presStyleCnt="2" custScaleX="82870" custScaleY="51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83A946-CFD2-4E18-9579-6AA7DC6238F9}" type="pres">
      <dgm:prSet presAssocID="{00EDDA38-320E-4F4D-BBC0-1EFFB7E6E6FB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860B2E-A5B9-4C8E-A529-58274759FEBA}" type="presOf" srcId="{83042A82-9A78-447A-9BBA-C74E4D77C57D}" destId="{B59AC39A-7C32-4D39-B3D1-18AAC3724CDD}" srcOrd="0" destOrd="0" presId="urn:microsoft.com/office/officeart/2005/8/layout/vList6"/>
    <dgm:cxn modelId="{0AD7807D-499D-45B7-9449-293B81F8C9F0}" type="presOf" srcId="{A37874D5-363D-46C4-9E49-B4B3A5E3B7B7}" destId="{2F83A946-CFD2-4E18-9579-6AA7DC6238F9}" srcOrd="0" destOrd="0" presId="urn:microsoft.com/office/officeart/2005/8/layout/vList6"/>
    <dgm:cxn modelId="{EDC4B0EB-3FF9-4FB9-9749-ABE8933CA0FB}" type="presOf" srcId="{0D79894A-0C34-42EC-A88F-9F68B71A5F0B}" destId="{3E09DF87-8548-45E5-8876-614D98139A18}" srcOrd="0" destOrd="0" presId="urn:microsoft.com/office/officeart/2005/8/layout/vList6"/>
    <dgm:cxn modelId="{375840E7-7757-45C2-8B22-3F0F191B4B61}" srcId="{00EDDA38-320E-4F4D-BBC0-1EFFB7E6E6FB}" destId="{368AF982-6C0D-4AFD-9630-D54422E990DB}" srcOrd="1" destOrd="0" parTransId="{286A74DC-6063-4C5B-B7DD-A10B5BC4C74E}" sibTransId="{8BF23D88-2A2C-4659-B9C8-3EE6B736C7F2}"/>
    <dgm:cxn modelId="{6BC64A56-706F-4900-9E43-68BA92D64BD3}" srcId="{0D79894A-0C34-42EC-A88F-9F68B71A5F0B}" destId="{00EDDA38-320E-4F4D-BBC0-1EFFB7E6E6FB}" srcOrd="1" destOrd="0" parTransId="{3F743288-5267-4C25-9BBF-1A1B51FFEA12}" sibTransId="{238B7FBC-E963-41C5-9291-C24C1764EA61}"/>
    <dgm:cxn modelId="{9FF7C5AD-42DD-46FA-9259-7E34E9A857E6}" srcId="{83042A82-9A78-447A-9BBA-C74E4D77C57D}" destId="{5C2F5F89-E6E9-4BB3-BCBC-6968F0A09676}" srcOrd="0" destOrd="0" parTransId="{444D6515-A3C4-4174-9867-0265AC9BFFE5}" sibTransId="{5B282A1D-CB9D-4840-980F-46EC18241D81}"/>
    <dgm:cxn modelId="{EC059519-66F6-4B45-AAD7-E3E0A9473D92}" type="presOf" srcId="{5C2F5F89-E6E9-4BB3-BCBC-6968F0A09676}" destId="{623F1763-0FFA-40B7-93F3-601202A1E1DE}" srcOrd="0" destOrd="0" presId="urn:microsoft.com/office/officeart/2005/8/layout/vList6"/>
    <dgm:cxn modelId="{40933C90-95C6-4D0E-B6D4-E4819A8E646C}" srcId="{0D79894A-0C34-42EC-A88F-9F68B71A5F0B}" destId="{83042A82-9A78-447A-9BBA-C74E4D77C57D}" srcOrd="0" destOrd="0" parTransId="{B6327B47-5573-4F8C-B389-FDA6F54ECE59}" sibTransId="{9421D159-59AA-4F11-B151-84A0D72173DC}"/>
    <dgm:cxn modelId="{526265D0-54C2-43CB-BCFC-0FFA697D7FD6}" srcId="{00EDDA38-320E-4F4D-BBC0-1EFFB7E6E6FB}" destId="{A37874D5-363D-46C4-9E49-B4B3A5E3B7B7}" srcOrd="0" destOrd="0" parTransId="{AE55749D-F1EB-4400-B2BF-01DD081378BB}" sibTransId="{E138AC88-14E2-4EEB-9945-3B05DDE85B8F}"/>
    <dgm:cxn modelId="{68BEA0DB-4AA6-4762-A152-601827B715F9}" type="presOf" srcId="{368AF982-6C0D-4AFD-9630-D54422E990DB}" destId="{2F83A946-CFD2-4E18-9579-6AA7DC6238F9}" srcOrd="0" destOrd="1" presId="urn:microsoft.com/office/officeart/2005/8/layout/vList6"/>
    <dgm:cxn modelId="{4EEBBD9A-928E-430F-864B-7324B1DB52A9}" type="presOf" srcId="{00EDDA38-320E-4F4D-BBC0-1EFFB7E6E6FB}" destId="{309465C6-B627-4BF3-88FA-2A8067DDD63C}" srcOrd="0" destOrd="0" presId="urn:microsoft.com/office/officeart/2005/8/layout/vList6"/>
    <dgm:cxn modelId="{92024DA9-910C-42DF-BFFD-75F664A42CD8}" type="presParOf" srcId="{3E09DF87-8548-45E5-8876-614D98139A18}" destId="{227AED9B-2773-4F38-902C-DFE5A7663DFD}" srcOrd="0" destOrd="0" presId="urn:microsoft.com/office/officeart/2005/8/layout/vList6"/>
    <dgm:cxn modelId="{382B7779-D7F5-4498-AC02-2F74A61994CE}" type="presParOf" srcId="{227AED9B-2773-4F38-902C-DFE5A7663DFD}" destId="{B59AC39A-7C32-4D39-B3D1-18AAC3724CDD}" srcOrd="0" destOrd="0" presId="urn:microsoft.com/office/officeart/2005/8/layout/vList6"/>
    <dgm:cxn modelId="{4F2DED85-2915-44FA-A129-359DAA70211C}" type="presParOf" srcId="{227AED9B-2773-4F38-902C-DFE5A7663DFD}" destId="{623F1763-0FFA-40B7-93F3-601202A1E1DE}" srcOrd="1" destOrd="0" presId="urn:microsoft.com/office/officeart/2005/8/layout/vList6"/>
    <dgm:cxn modelId="{B923C610-A2A2-48AE-A396-5C42A3E6F849}" type="presParOf" srcId="{3E09DF87-8548-45E5-8876-614D98139A18}" destId="{DF9BD85F-02CA-42AB-A07E-E493C1472422}" srcOrd="1" destOrd="0" presId="urn:microsoft.com/office/officeart/2005/8/layout/vList6"/>
    <dgm:cxn modelId="{A2A027E6-F6F8-4082-B2AC-DBFBB2CAC565}" type="presParOf" srcId="{3E09DF87-8548-45E5-8876-614D98139A18}" destId="{00396C24-35D5-4E13-B78E-D089E5508971}" srcOrd="2" destOrd="0" presId="urn:microsoft.com/office/officeart/2005/8/layout/vList6"/>
    <dgm:cxn modelId="{A1EC5E9A-BD85-41EA-A714-5BA441669805}" type="presParOf" srcId="{00396C24-35D5-4E13-B78E-D089E5508971}" destId="{309465C6-B627-4BF3-88FA-2A8067DDD63C}" srcOrd="0" destOrd="0" presId="urn:microsoft.com/office/officeart/2005/8/layout/vList6"/>
    <dgm:cxn modelId="{0072A23B-C936-4DD5-88BB-C3488F174636}" type="presParOf" srcId="{00396C24-35D5-4E13-B78E-D089E5508971}" destId="{2F83A946-CFD2-4E18-9579-6AA7DC6238F9}" srcOrd="1" destOrd="0" presId="urn:microsoft.com/office/officeart/2005/8/layout/vList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2079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912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065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830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9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3110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9619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4325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785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82528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341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9FB66-DBE4-4599-9B3C-E1452FD2AC05}" type="datetimeFigureOut">
              <a:rPr lang="en-US" smtClean="0"/>
              <a:pPr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E17C1-F26B-438E-A831-981D0DF28C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398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22224"/>
            <a:ext cx="9144000" cy="2387600"/>
          </a:xfrm>
        </p:spPr>
        <p:txBody>
          <a:bodyPr/>
          <a:lstStyle/>
          <a:p>
            <a:r>
              <a:rPr lang="ru-RU" b="1" dirty="0" err="1" smtClean="0">
                <a:solidFill>
                  <a:srgbClr val="FF0B53"/>
                </a:solidFill>
                <a:latin typeface="Bad Script" pitchFamily="2" charset="0"/>
              </a:rPr>
              <a:t>Орфографічний</a:t>
            </a:r>
            <a:r>
              <a:rPr lang="ru-RU" b="1" dirty="0" smtClean="0">
                <a:solidFill>
                  <a:srgbClr val="FF0B53"/>
                </a:solidFill>
                <a:latin typeface="Bad Script" pitchFamily="2" charset="0"/>
              </a:rPr>
              <a:t> словник. </a:t>
            </a:r>
            <a:r>
              <a:rPr lang="ru-RU" b="1" dirty="0" err="1" smtClean="0">
                <a:solidFill>
                  <a:srgbClr val="FF0B53"/>
                </a:solidFill>
                <a:latin typeface="Bad Script" pitchFamily="2" charset="0"/>
              </a:rPr>
              <a:t>Орфограма</a:t>
            </a:r>
            <a:r>
              <a:rPr lang="ru-RU" b="1" dirty="0" smtClean="0">
                <a:solidFill>
                  <a:srgbClr val="FF0B53"/>
                </a:solidFill>
                <a:latin typeface="Bad Script" pitchFamily="2" charset="0"/>
              </a:rPr>
              <a:t> (практично).</a:t>
            </a:r>
            <a:endParaRPr lang="en-US" b="1" dirty="0">
              <a:solidFill>
                <a:srgbClr val="FF0B53"/>
              </a:solidFill>
              <a:latin typeface="Bad Script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4537" y="4298289"/>
            <a:ext cx="4689565" cy="861540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0070C0"/>
                </a:solidFill>
                <a:latin typeface="Courier New" pitchFamily="49" charset="0"/>
                <a:ea typeface="MS PMincho" pitchFamily="18" charset="-128"/>
                <a:cs typeface="Courier New" pitchFamily="49" charset="0"/>
              </a:rPr>
              <a:t>5 клас</a:t>
            </a:r>
            <a:endParaRPr lang="en-US" sz="5400" b="1" dirty="0">
              <a:solidFill>
                <a:srgbClr val="0070C0"/>
              </a:solidFill>
              <a:latin typeface="Courier New" pitchFamily="49" charset="0"/>
              <a:ea typeface="MS PMincho" pitchFamily="18" charset="-128"/>
              <a:cs typeface="Courier New" pitchFamily="49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4782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414085"/>
            <a:ext cx="7571232" cy="872618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Bad Script" pitchFamily="2" charset="0"/>
              </a:rPr>
              <a:t>Мета:</a:t>
            </a:r>
            <a:endParaRPr lang="ru-RU" dirty="0">
              <a:solidFill>
                <a:srgbClr val="FF0000"/>
              </a:solidFill>
              <a:latin typeface="Bad Script" pitchFamily="2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36548" y="3460381"/>
            <a:ext cx="7949975" cy="1755776"/>
            <a:chOff x="1204" y="717"/>
            <a:chExt cx="14098" cy="110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>
              <a:off x="7463" y="1823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483" y="1110"/>
              <a:ext cx="302" cy="859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2654" y="717"/>
              <a:ext cx="1264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uk-UA" sz="2400" dirty="0" smtClean="0"/>
                <a:t>  формувати вміння пояснювати правопис слів  за допомогою правил;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473" y="1393"/>
              <a:ext cx="132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641873" y="1365025"/>
            <a:ext cx="7748366" cy="852488"/>
            <a:chOff x="1248" y="2021"/>
            <a:chExt cx="5259" cy="537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823" y="2558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736" y="2021"/>
              <a:ext cx="477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uk-UA" sz="2400" dirty="0" smtClean="0"/>
                <a:t>поглибити знання про орфограми та орфографічні словники; 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736003" y="2526799"/>
            <a:ext cx="8081963" cy="2762254"/>
            <a:chOff x="1248" y="2640"/>
            <a:chExt cx="5091" cy="174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2050" y="3159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1813" y="3857"/>
              <a:ext cx="452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uk-UA" sz="2400" dirty="0" smtClean="0"/>
                <a:t>розвивати орфографічну пильність, уміння працювати з довідковою літературою;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735233" y="2351237"/>
            <a:ext cx="8055651" cy="2039939"/>
            <a:chOff x="1248" y="2422"/>
            <a:chExt cx="4657" cy="1285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814" y="3706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10" y="2422"/>
              <a:ext cx="4195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uk-UA" sz="2400" dirty="0" smtClean="0"/>
                <a:t>формувати вміння визначати орфограми в словах;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815532" y="5473944"/>
            <a:ext cx="7724776" cy="555625"/>
            <a:chOff x="1248" y="3230"/>
            <a:chExt cx="4866" cy="350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gray">
            <a:xfrm>
              <a:off x="1748" y="3255"/>
              <a:ext cx="436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400" dirty="0" smtClean="0"/>
                <a:t>виховувати культуру усного й писемного мовлення.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  <p:sp>
        <p:nvSpPr>
          <p:cNvPr id="29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246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7"/>
          <p:cNvSpPr/>
          <p:nvPr/>
        </p:nvSpPr>
        <p:spPr>
          <a:xfrm>
            <a:off x="2515143" y="288076"/>
            <a:ext cx="44120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  <a:latin typeface="Bad Script" pitchFamily="2" charset="0"/>
              </a:rPr>
              <a:t>Експрес-опитування</a:t>
            </a:r>
            <a:r>
              <a:rPr lang="ru-RU" sz="3200" b="1" dirty="0" smtClean="0">
                <a:solidFill>
                  <a:srgbClr val="FF0000"/>
                </a:solidFill>
                <a:latin typeface="Bad Script" pitchFamily="2" charset="0"/>
              </a:rPr>
              <a:t>:</a:t>
            </a:r>
            <a:endParaRPr lang="ru-RU" sz="3200" b="1" dirty="0">
              <a:solidFill>
                <a:srgbClr val="FF0000"/>
              </a:solidFill>
              <a:latin typeface="Bad Script" pitchFamily="2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910089" y="1095425"/>
            <a:ext cx="0" cy="529231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69817" y="1018903"/>
            <a:ext cx="689718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0070C0"/>
                </a:solidFill>
              </a:rPr>
              <a:t>Які способи перевірки ненаголошених голосних в корені слова ви знаєте ?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0070C0"/>
                </a:solidFill>
              </a:rPr>
              <a:t>Як вимовляються голосні звуки в ненаголошених складах?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0070C0"/>
                </a:solidFill>
              </a:rPr>
              <a:t>Як вимовляються голосні звуки в наголошених словах?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0070C0"/>
                </a:solidFill>
              </a:rPr>
              <a:t>До якого звука голосний  </a:t>
            </a:r>
            <a:r>
              <a:rPr lang="uk-UA" sz="2800" b="1" i="1" dirty="0" smtClean="0">
                <a:solidFill>
                  <a:srgbClr val="0070C0"/>
                </a:solidFill>
              </a:rPr>
              <a:t>е</a:t>
            </a:r>
            <a:r>
              <a:rPr lang="uk-UA" sz="2800" b="1" dirty="0" smtClean="0">
                <a:solidFill>
                  <a:srgbClr val="0070C0"/>
                </a:solidFill>
              </a:rPr>
              <a:t> наближається в ненаголошеному складі?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0070C0"/>
                </a:solidFill>
              </a:rPr>
              <a:t>До якого  звука голосний  </a:t>
            </a:r>
            <a:r>
              <a:rPr lang="uk-UA" sz="2800" b="1" i="1" dirty="0" smtClean="0">
                <a:solidFill>
                  <a:srgbClr val="0070C0"/>
                </a:solidFill>
              </a:rPr>
              <a:t>и </a:t>
            </a:r>
            <a:r>
              <a:rPr lang="uk-UA" sz="2800" b="1" dirty="0" smtClean="0">
                <a:solidFill>
                  <a:srgbClr val="0070C0"/>
                </a:solidFill>
              </a:rPr>
              <a:t>наближається в ненаголошеному складі?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0070C0"/>
                </a:solidFill>
              </a:rPr>
              <a:t>Які  слова називаються словниковими?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5122" name="Picture 2" descr="https://w7.pngwing.com/pngs/564/205/png-transparent-question-mark-questions-photography-presentation-desktop-wallpap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7975" y="457201"/>
            <a:ext cx="2046025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69809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57" y="404950"/>
            <a:ext cx="8345533" cy="1481684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70C0"/>
                </a:solidFill>
                <a:latin typeface="Bad Script" pitchFamily="2" charset="0"/>
                <a:ea typeface="Calibri"/>
              </a:rPr>
              <a:t>Орфографія</a:t>
            </a:r>
            <a:r>
              <a:rPr lang="uk-UA" b="1" dirty="0" smtClean="0">
                <a:solidFill>
                  <a:srgbClr val="0070C0"/>
                </a:solidFill>
                <a:latin typeface="Bad Script" pitchFamily="2" charset="0"/>
                <a:ea typeface="Calibri"/>
              </a:rPr>
              <a:t> </a:t>
            </a:r>
            <a:r>
              <a:rPr lang="uk-UA" dirty="0" smtClean="0">
                <a:latin typeface="Bad Script" pitchFamily="2" charset="0"/>
                <a:ea typeface="Calibri"/>
              </a:rPr>
              <a:t>- система правил про способи передачі на письмі звукового складу слів.</a:t>
            </a:r>
            <a:endParaRPr lang="ru-RU" dirty="0">
              <a:latin typeface="Bad Script" pitchFamily="2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4137" y="1904052"/>
            <a:ext cx="78115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i="1" dirty="0" smtClean="0">
                <a:solidFill>
                  <a:srgbClr val="0070C0"/>
                </a:solidFill>
                <a:latin typeface="Bad Script" pitchFamily="2" charset="0"/>
                <a:ea typeface="Calibri"/>
                <a:cs typeface="+mj-cs"/>
              </a:rPr>
              <a:t>Орфограма </a:t>
            </a:r>
            <a:r>
              <a:rPr lang="uk-UA" sz="4000" dirty="0" smtClean="0">
                <a:solidFill>
                  <a:prstClr val="black"/>
                </a:solidFill>
                <a:latin typeface="Bad Script" pitchFamily="2" charset="0"/>
                <a:ea typeface="Calibri"/>
                <a:cs typeface="+mj-cs"/>
              </a:rPr>
              <a:t>– написання певного звука, морфеми, слова.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0891" y="3221398"/>
            <a:ext cx="791609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i="1" dirty="0" smtClean="0">
                <a:solidFill>
                  <a:srgbClr val="0070C0"/>
                </a:solidFill>
                <a:latin typeface="Bad Script" pitchFamily="2" charset="0"/>
              </a:rPr>
              <a:t>Орфографічні помилки </a:t>
            </a:r>
            <a:r>
              <a:rPr lang="uk-UA" sz="2800" dirty="0" smtClean="0"/>
              <a:t>– </a:t>
            </a:r>
            <a:r>
              <a:rPr lang="uk-UA" sz="4000" dirty="0" smtClean="0">
                <a:latin typeface="Bad Script" pitchFamily="2" charset="0"/>
              </a:rPr>
              <a:t>це помилки, пов’язані з порушенням правил написання ( великої літери у власних назвах, м’якого знака, апострофа тощо). </a:t>
            </a:r>
            <a:endParaRPr lang="ru-RU" dirty="0">
              <a:latin typeface="Bad Script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5268" y="365126"/>
            <a:ext cx="3840481" cy="95422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70C0"/>
                </a:solidFill>
                <a:latin typeface="Bad Script" pitchFamily="2" charset="0"/>
              </a:rPr>
              <a:t>Орфограми</a:t>
            </a:r>
            <a:endParaRPr lang="ru-RU" b="1" dirty="0">
              <a:solidFill>
                <a:srgbClr val="0070C0"/>
              </a:solidFill>
              <a:latin typeface="Bad Script" pitchFamily="2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87383" y="1397000"/>
          <a:ext cx="846473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965" y="0"/>
            <a:ext cx="7886700" cy="132556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Лінгвістичний практикум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08505"/>
            <a:ext cx="7886700" cy="435133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ПРО ЩО Ж ТЕПЕР ЩИБЕЧУТЬ ЛАСТІВКИ?</a:t>
            </a:r>
            <a:endParaRPr lang="ru-RU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ru-RU" dirty="0" smtClean="0">
                <a:latin typeface="Bad Script" pitchFamily="2" charset="0"/>
              </a:rPr>
              <a:t>       </a:t>
            </a:r>
            <a:r>
              <a:rPr lang="ru-RU" dirty="0" err="1" smtClean="0">
                <a:latin typeface="Bad Script" pitchFamily="2" charset="0"/>
              </a:rPr>
              <a:t>Під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вікном</a:t>
            </a:r>
            <a:r>
              <a:rPr lang="ru-RU" dirty="0" smtClean="0">
                <a:latin typeface="Bad Script" pitchFamily="2" charset="0"/>
              </a:rPr>
              <a:t> у нас </a:t>
            </a:r>
            <a:r>
              <a:rPr lang="ru-RU" dirty="0" err="1" smtClean="0">
                <a:latin typeface="Bad Script" pitchFamily="2" charset="0"/>
              </a:rPr>
              <a:t>жевуть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ластівки</a:t>
            </a:r>
            <a:r>
              <a:rPr lang="ru-RU" dirty="0" smtClean="0">
                <a:latin typeface="Bad Script" pitchFamily="2" charset="0"/>
              </a:rPr>
              <a:t>. Коли вони </a:t>
            </a:r>
            <a:r>
              <a:rPr lang="ru-RU" dirty="0" err="1" smtClean="0">
                <a:latin typeface="Bad Script" pitchFamily="2" charset="0"/>
              </a:rPr>
              <a:t>помостили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гніздо</a:t>
            </a:r>
            <a:r>
              <a:rPr lang="ru-RU" dirty="0" smtClean="0">
                <a:latin typeface="Bad Script" pitchFamily="2" charset="0"/>
              </a:rPr>
              <a:t>, я </a:t>
            </a:r>
            <a:r>
              <a:rPr lang="ru-RU" dirty="0" err="1" smtClean="0">
                <a:latin typeface="Bad Script" pitchFamily="2" charset="0"/>
              </a:rPr>
              <a:t>й</a:t>
            </a:r>
            <a:r>
              <a:rPr lang="ru-RU" dirty="0" smtClean="0">
                <a:latin typeface="Bad Script" pitchFamily="2" charset="0"/>
              </a:rPr>
              <a:t> не знаю. Мама </a:t>
            </a:r>
            <a:r>
              <a:rPr lang="ru-RU" dirty="0" err="1" smtClean="0">
                <a:latin typeface="Bad Script" pitchFamily="2" charset="0"/>
              </a:rPr>
              <a:t>каже</a:t>
            </a:r>
            <a:r>
              <a:rPr lang="ru-RU" dirty="0" smtClean="0">
                <a:latin typeface="Bad Script" pitchFamily="2" charset="0"/>
              </a:rPr>
              <a:t>, </a:t>
            </a:r>
            <a:r>
              <a:rPr lang="ru-RU" dirty="0" err="1" smtClean="0">
                <a:latin typeface="Bad Script" pitchFamily="2" charset="0"/>
              </a:rPr>
              <a:t>дуже</a:t>
            </a:r>
            <a:r>
              <a:rPr lang="ru-RU" dirty="0" smtClean="0">
                <a:latin typeface="Bad Script" pitchFamily="2" charset="0"/>
              </a:rPr>
              <a:t> давно.</a:t>
            </a:r>
          </a:p>
          <a:p>
            <a:pPr algn="just">
              <a:buNone/>
            </a:pPr>
            <a:r>
              <a:rPr lang="ru-RU" dirty="0" smtClean="0">
                <a:latin typeface="Bad Script" pitchFamily="2" charset="0"/>
              </a:rPr>
              <a:t>       </a:t>
            </a:r>
            <a:r>
              <a:rPr lang="ru-RU" dirty="0" err="1" smtClean="0">
                <a:latin typeface="Bad Script" pitchFamily="2" charset="0"/>
              </a:rPr>
              <a:t>Менуло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літо</a:t>
            </a:r>
            <a:r>
              <a:rPr lang="ru-RU" dirty="0" smtClean="0">
                <a:latin typeface="Bad Script" pitchFamily="2" charset="0"/>
              </a:rPr>
              <a:t>. </a:t>
            </a:r>
            <a:r>
              <a:rPr lang="ru-RU" dirty="0" err="1" smtClean="0">
                <a:latin typeface="Bad Script" pitchFamily="2" charset="0"/>
              </a:rPr>
              <a:t>Вивили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ластівки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діток</a:t>
            </a:r>
            <a:r>
              <a:rPr lang="ru-RU" dirty="0" smtClean="0">
                <a:latin typeface="Bad Script" pitchFamily="2" charset="0"/>
              </a:rPr>
              <a:t>. </a:t>
            </a:r>
            <a:r>
              <a:rPr lang="ru-RU" dirty="0" err="1" smtClean="0">
                <a:latin typeface="Bad Script" pitchFamily="2" charset="0"/>
              </a:rPr>
              <a:t>Вилитіли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маленкі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пташинята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з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гнізда</a:t>
            </a:r>
            <a:r>
              <a:rPr lang="ru-RU" dirty="0" smtClean="0">
                <a:latin typeface="Bad Script" pitchFamily="2" charset="0"/>
              </a:rPr>
              <a:t> та </a:t>
            </a:r>
            <a:r>
              <a:rPr lang="ru-RU" dirty="0" err="1" smtClean="0">
                <a:latin typeface="Bad Script" pitchFamily="2" charset="0"/>
              </a:rPr>
              <a:t>й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политіли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собі</a:t>
            </a:r>
            <a:r>
              <a:rPr lang="ru-RU" dirty="0" smtClean="0">
                <a:latin typeface="Bad Script" pitchFamily="2" charset="0"/>
              </a:rPr>
              <a:t>. А </a:t>
            </a:r>
            <a:r>
              <a:rPr lang="ru-RU" dirty="0" err="1" smtClean="0">
                <a:latin typeface="Bad Script" pitchFamily="2" charset="0"/>
              </a:rPr>
              <a:t>старі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залешилися</a:t>
            </a:r>
            <a:r>
              <a:rPr lang="ru-RU" dirty="0" smtClean="0">
                <a:latin typeface="Bad Script" pitchFamily="2" charset="0"/>
              </a:rPr>
              <a:t>. </a:t>
            </a:r>
            <a:r>
              <a:rPr lang="ru-RU" dirty="0" err="1" smtClean="0">
                <a:latin typeface="Bad Script" pitchFamily="2" charset="0"/>
              </a:rPr>
              <a:t>Тільки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типер</a:t>
            </a:r>
            <a:r>
              <a:rPr lang="ru-RU" dirty="0" smtClean="0">
                <a:latin typeface="Bad Script" pitchFamily="2" charset="0"/>
              </a:rPr>
              <a:t> вони не </a:t>
            </a:r>
            <a:r>
              <a:rPr lang="ru-RU" dirty="0" err="1" smtClean="0">
                <a:latin typeface="Bad Script" pitchFamily="2" charset="0"/>
              </a:rPr>
              <a:t>хаваються</a:t>
            </a:r>
            <a:r>
              <a:rPr lang="ru-RU" dirty="0" smtClean="0">
                <a:latin typeface="Bad Script" pitchFamily="2" charset="0"/>
              </a:rPr>
              <a:t> в </a:t>
            </a:r>
            <a:r>
              <a:rPr lang="ru-RU" dirty="0" err="1" smtClean="0">
                <a:latin typeface="Bad Script" pitchFamily="2" charset="0"/>
              </a:rPr>
              <a:t>гнізді</a:t>
            </a:r>
            <a:r>
              <a:rPr lang="ru-RU" dirty="0" smtClean="0">
                <a:latin typeface="Bad Script" pitchFamily="2" charset="0"/>
              </a:rPr>
              <a:t>. А </a:t>
            </a:r>
            <a:r>
              <a:rPr lang="ru-RU" dirty="0" err="1" smtClean="0">
                <a:latin typeface="Bad Script" pitchFamily="2" charset="0"/>
              </a:rPr>
              <a:t>біля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гнізда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посідають</a:t>
            </a:r>
            <a:r>
              <a:rPr lang="ru-RU" dirty="0" smtClean="0">
                <a:latin typeface="Bad Script" pitchFamily="2" charset="0"/>
              </a:rPr>
              <a:t> та </a:t>
            </a:r>
            <a:r>
              <a:rPr lang="ru-RU" dirty="0" err="1" smtClean="0">
                <a:latin typeface="Bad Script" pitchFamily="2" charset="0"/>
              </a:rPr>
              <a:t>й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щибечуть</a:t>
            </a:r>
            <a:r>
              <a:rPr lang="ru-RU" dirty="0" smtClean="0">
                <a:latin typeface="Bad Script" pitchFamily="2" charset="0"/>
              </a:rPr>
              <a:t>. Я </a:t>
            </a:r>
            <a:r>
              <a:rPr lang="ru-RU" dirty="0" err="1" smtClean="0">
                <a:latin typeface="Bad Script" pitchFamily="2" charset="0"/>
              </a:rPr>
              <a:t>вслухаюся</a:t>
            </a:r>
            <a:r>
              <a:rPr lang="ru-RU" dirty="0" smtClean="0">
                <a:latin typeface="Bad Script" pitchFamily="2" charset="0"/>
              </a:rPr>
              <a:t> в </a:t>
            </a:r>
            <a:r>
              <a:rPr lang="ru-RU" dirty="0" err="1" smtClean="0">
                <a:latin typeface="Bad Script" pitchFamily="2" charset="0"/>
              </a:rPr>
              <a:t>їхнє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щибитання</a:t>
            </a:r>
            <a:r>
              <a:rPr lang="ru-RU" dirty="0" smtClean="0">
                <a:latin typeface="Bad Script" pitchFamily="2" charset="0"/>
              </a:rPr>
              <a:t>. </a:t>
            </a:r>
            <a:r>
              <a:rPr lang="ru-RU" dirty="0" err="1" smtClean="0">
                <a:latin typeface="Bad Script" pitchFamily="2" charset="0"/>
              </a:rPr>
              <a:t>Нависні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воно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було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радісно-тревожне</a:t>
            </a:r>
            <a:r>
              <a:rPr lang="ru-RU" dirty="0" smtClean="0">
                <a:latin typeface="Bad Script" pitchFamily="2" charset="0"/>
              </a:rPr>
              <a:t>. А </a:t>
            </a:r>
            <a:r>
              <a:rPr lang="ru-RU" dirty="0" err="1" smtClean="0">
                <a:latin typeface="Bad Script" pitchFamily="2" charset="0"/>
              </a:rPr>
              <a:t>тепер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тревожно-сумне</a:t>
            </a:r>
            <a:r>
              <a:rPr lang="ru-RU" dirty="0" smtClean="0">
                <a:latin typeface="Bad Script" pitchFamily="2" charset="0"/>
              </a:rPr>
              <a:t>.</a:t>
            </a:r>
          </a:p>
          <a:p>
            <a:pPr algn="just">
              <a:buNone/>
            </a:pPr>
            <a:r>
              <a:rPr lang="ru-RU" dirty="0" smtClean="0">
                <a:latin typeface="Bad Script" pitchFamily="2" charset="0"/>
              </a:rPr>
              <a:t>       Про </a:t>
            </a:r>
            <a:r>
              <a:rPr lang="ru-RU" dirty="0" err="1" smtClean="0">
                <a:latin typeface="Bad Script" pitchFamily="2" charset="0"/>
              </a:rPr>
              <a:t>що</a:t>
            </a:r>
            <a:r>
              <a:rPr lang="ru-RU" dirty="0" smtClean="0">
                <a:latin typeface="Bad Script" pitchFamily="2" charset="0"/>
              </a:rPr>
              <a:t> ж </a:t>
            </a:r>
            <a:r>
              <a:rPr lang="ru-RU" dirty="0" err="1" smtClean="0">
                <a:latin typeface="Bad Script" pitchFamily="2" charset="0"/>
              </a:rPr>
              <a:t>тепер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щибечуть</a:t>
            </a:r>
            <a:r>
              <a:rPr lang="ru-RU" dirty="0" smtClean="0">
                <a:latin typeface="Bad Script" pitchFamily="2" charset="0"/>
              </a:rPr>
              <a:t> </a:t>
            </a:r>
            <a:r>
              <a:rPr lang="ru-RU" dirty="0" err="1" smtClean="0">
                <a:latin typeface="Bad Script" pitchFamily="2" charset="0"/>
              </a:rPr>
              <a:t>ластівки</a:t>
            </a:r>
            <a:r>
              <a:rPr lang="ru-RU" dirty="0" smtClean="0">
                <a:latin typeface="Bad Script" pitchFamily="2" charset="0"/>
              </a:rPr>
              <a:t>?..</a:t>
            </a:r>
            <a:endParaRPr lang="ru-RU" dirty="0">
              <a:latin typeface="Bad Script" pitchFamily="2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3326" y="921659"/>
            <a:ext cx="6048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 Black" pitchFamily="34" charset="0"/>
              </a:rPr>
              <a:t>      Прочитайте виразно текст. Перепишіть його, виправляючи помилки. Поясніть ці орфограми. 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098" name="Picture 2" descr="https://udoba.org/sites/default/files/h5p/content/2644/images/collageClip-5f9597cca9c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2060" y="915563"/>
            <a:ext cx="2101940" cy="15271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70C0"/>
                </a:solidFill>
                <a:latin typeface="Bad Script" pitchFamily="2" charset="0"/>
              </a:rPr>
              <a:t>Звукозапис</a:t>
            </a:r>
            <a:endParaRPr lang="ru-RU" b="1" dirty="0">
              <a:solidFill>
                <a:srgbClr val="0070C0"/>
              </a:solidFill>
              <a:latin typeface="Bad Scrip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Записати слова фонетичною транскрипцією: </a:t>
            </a:r>
          </a:p>
          <a:p>
            <a:pPr>
              <a:buFont typeface="Courier New" pitchFamily="49" charset="0"/>
              <a:buChar char="o"/>
            </a:pPr>
            <a:r>
              <a:rPr lang="uk-UA" dirty="0" smtClean="0">
                <a:latin typeface="Bad Script" pitchFamily="2" charset="0"/>
              </a:rPr>
              <a:t> </a:t>
            </a:r>
            <a:r>
              <a:rPr lang="uk-UA" sz="4000" dirty="0" smtClean="0">
                <a:latin typeface="Bad Script" pitchFamily="2" charset="0"/>
              </a:rPr>
              <a:t>Дзвіночок,</a:t>
            </a:r>
          </a:p>
          <a:p>
            <a:pPr>
              <a:buFont typeface="Courier New" pitchFamily="49" charset="0"/>
              <a:buChar char="o"/>
            </a:pPr>
            <a:r>
              <a:rPr lang="uk-UA" sz="4000" dirty="0" smtClean="0">
                <a:latin typeface="Bad Script" pitchFamily="2" charset="0"/>
              </a:rPr>
              <a:t> веснянка, </a:t>
            </a:r>
          </a:p>
          <a:p>
            <a:pPr>
              <a:buFont typeface="Courier New" pitchFamily="49" charset="0"/>
              <a:buChar char="o"/>
            </a:pPr>
            <a:r>
              <a:rPr lang="uk-UA" sz="4000" dirty="0" smtClean="0">
                <a:latin typeface="Bad Script" pitchFamily="2" charset="0"/>
              </a:rPr>
              <a:t> пошириться, </a:t>
            </a:r>
          </a:p>
          <a:p>
            <a:pPr>
              <a:buFont typeface="Courier New" pitchFamily="49" charset="0"/>
              <a:buChar char="o"/>
            </a:pPr>
            <a:r>
              <a:rPr lang="uk-UA" sz="4000" dirty="0" smtClean="0">
                <a:latin typeface="Bad Script" pitchFamily="2" charset="0"/>
              </a:rPr>
              <a:t> криниця, </a:t>
            </a:r>
          </a:p>
          <a:p>
            <a:pPr>
              <a:buFont typeface="Courier New" pitchFamily="49" charset="0"/>
              <a:buChar char="o"/>
            </a:pPr>
            <a:r>
              <a:rPr lang="uk-UA" sz="4000" dirty="0" smtClean="0">
                <a:latin typeface="Bad Script" pitchFamily="2" charset="0"/>
              </a:rPr>
              <a:t> печаль.</a:t>
            </a:r>
            <a:endParaRPr lang="ru-RU" sz="4000" dirty="0">
              <a:latin typeface="Bad Script" pitchFamily="2" charset="0"/>
            </a:endParaRPr>
          </a:p>
        </p:txBody>
      </p:sp>
      <p:pic>
        <p:nvPicPr>
          <p:cNvPr id="20482" name="Picture 2" descr="http://school41-tmn.org.ru/upload/information_system_15/7/0/6/item_7060/informationsystem_items_catalog_image706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51714" y="2495006"/>
            <a:ext cx="3153164" cy="3137399"/>
          </a:xfrm>
          <a:prstGeom prst="rect">
            <a:avLst/>
          </a:prstGeom>
          <a:noFill/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668" y="444137"/>
            <a:ext cx="5865223" cy="815478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B0F0"/>
                </a:solidFill>
                <a:latin typeface="Bad Script" pitchFamily="2" charset="0"/>
              </a:rPr>
              <a:t>Хвилинка творчості</a:t>
            </a:r>
            <a:endParaRPr lang="ru-RU" b="1" dirty="0">
              <a:solidFill>
                <a:srgbClr val="00B0F0"/>
              </a:solidFill>
              <a:latin typeface="Bad Scrip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074329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  Скласти по 1 реченню зі словами </a:t>
            </a:r>
            <a:r>
              <a:rPr lang="uk-UA" dirty="0" err="1" smtClean="0"/>
              <a:t>“Берегиня”</a:t>
            </a:r>
            <a:r>
              <a:rPr lang="uk-UA" dirty="0" smtClean="0"/>
              <a:t>, </a:t>
            </a:r>
            <a:r>
              <a:rPr lang="uk-UA" dirty="0" err="1" smtClean="0"/>
              <a:t>“мереживо”</a:t>
            </a:r>
            <a:r>
              <a:rPr lang="uk-UA" dirty="0" smtClean="0"/>
              <a:t>, </a:t>
            </a:r>
            <a:r>
              <a:rPr lang="uk-UA" dirty="0" err="1" smtClean="0"/>
              <a:t>“печиво”</a:t>
            </a:r>
            <a:r>
              <a:rPr lang="uk-UA" dirty="0" smtClean="0"/>
              <a:t>, </a:t>
            </a:r>
            <a:r>
              <a:rPr lang="uk-UA" dirty="0" err="1" smtClean="0"/>
              <a:t>“президент”</a:t>
            </a:r>
            <a:r>
              <a:rPr lang="uk-UA" dirty="0" smtClean="0"/>
              <a:t>, </a:t>
            </a:r>
            <a:r>
              <a:rPr lang="uk-UA" dirty="0" err="1" smtClean="0"/>
              <a:t>“периметр”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1026" name="Picture 2" descr="https://avatars.mds.yandex.net/get-zen_doc/1775615/pub_5ec12b5938e7d258172a669f_5ec12bc6b2e1b32bf1077ee8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375" y="3264554"/>
            <a:ext cx="3657419" cy="2953366"/>
          </a:xfrm>
          <a:prstGeom prst="rect">
            <a:avLst/>
          </a:prstGeom>
          <a:noFill/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10343"/>
            <a:ext cx="7886700" cy="580346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sz="5300" b="1" dirty="0" smtClean="0">
                <a:solidFill>
                  <a:srgbClr val="0070C0"/>
                </a:solidFill>
                <a:latin typeface="Bad Script" pitchFamily="2" charset="0"/>
              </a:rPr>
              <a:t>Рефлексія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17529"/>
          </a:xfrm>
        </p:spPr>
        <p:txBody>
          <a:bodyPr/>
          <a:lstStyle/>
          <a:p>
            <a:pPr>
              <a:buNone/>
            </a:pPr>
            <a:r>
              <a:rPr lang="uk-UA" i="1" dirty="0" smtClean="0"/>
              <a:t>   </a:t>
            </a:r>
            <a:r>
              <a:rPr lang="uk-UA" sz="4000" i="1" dirty="0" smtClean="0">
                <a:latin typeface="Bad Script" pitchFamily="2" charset="0"/>
              </a:rPr>
              <a:t>Найцікавішим на уроці було…</a:t>
            </a:r>
          </a:p>
          <a:p>
            <a:pPr>
              <a:buNone/>
            </a:pPr>
            <a:r>
              <a:rPr lang="ru-RU" sz="4000" dirty="0" smtClean="0">
                <a:latin typeface="Bad Script" pitchFamily="2" charset="0"/>
              </a:rPr>
              <a:t/>
            </a:r>
            <a:br>
              <a:rPr lang="ru-RU" sz="4000" dirty="0" smtClean="0">
                <a:latin typeface="Bad Script" pitchFamily="2" charset="0"/>
              </a:rPr>
            </a:br>
            <a:r>
              <a:rPr lang="uk-UA" sz="4000" i="1" dirty="0" smtClean="0">
                <a:latin typeface="Bad Script" pitchFamily="2" charset="0"/>
              </a:rPr>
              <a:t>Сьогодні я познайомився (</a:t>
            </a:r>
            <a:r>
              <a:rPr lang="uk-UA" sz="4000" i="1" dirty="0" err="1" smtClean="0">
                <a:latin typeface="Bad Script" pitchFamily="2" charset="0"/>
              </a:rPr>
              <a:t>лась</a:t>
            </a:r>
            <a:r>
              <a:rPr lang="uk-UA" sz="4000" i="1" dirty="0" smtClean="0">
                <a:latin typeface="Bad Script" pitchFamily="2" charset="0"/>
              </a:rPr>
              <a:t>) з…</a:t>
            </a:r>
          </a:p>
          <a:p>
            <a:pPr>
              <a:buNone/>
            </a:pPr>
            <a:r>
              <a:rPr lang="ru-RU" sz="4000" dirty="0" smtClean="0">
                <a:latin typeface="Bad Script" pitchFamily="2" charset="0"/>
              </a:rPr>
              <a:t/>
            </a:r>
            <a:br>
              <a:rPr lang="ru-RU" sz="4000" dirty="0" smtClean="0">
                <a:latin typeface="Bad Script" pitchFamily="2" charset="0"/>
              </a:rPr>
            </a:br>
            <a:r>
              <a:rPr lang="uk-UA" sz="4000" i="1" dirty="0" smtClean="0">
                <a:latin typeface="Bad Script" pitchFamily="2" charset="0"/>
              </a:rPr>
              <a:t>Я оцінюю свою роботу на…</a:t>
            </a:r>
            <a:endParaRPr lang="ru-RU" dirty="0">
              <a:latin typeface="Bad Script" pitchFamily="2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0070C0"/>
                </a:solidFill>
                <a:latin typeface="Bad Script" pitchFamily="2" charset="0"/>
              </a:rPr>
              <a:t>Домашнє завдання</a:t>
            </a:r>
            <a:endParaRPr lang="ru-RU" sz="4000" b="1" dirty="0">
              <a:solidFill>
                <a:srgbClr val="0070C0"/>
              </a:solidFill>
              <a:latin typeface="Bad Scrip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А. Дібрати з орфографічного словника по два приклади на всі вивчені вами правила написання ненаголошених голосних, скласти з ними речення.</a:t>
            </a:r>
          </a:p>
          <a:p>
            <a:pPr>
              <a:buNone/>
            </a:pPr>
            <a:r>
              <a:rPr lang="uk-UA" dirty="0" smtClean="0"/>
              <a:t>Б. Скласти твір-мініатюру </a:t>
            </a:r>
            <a:r>
              <a:rPr lang="uk-UA" dirty="0" err="1" smtClean="0"/>
              <a:t>“Річки</a:t>
            </a:r>
            <a:r>
              <a:rPr lang="uk-UA" dirty="0" smtClean="0"/>
              <a:t> мого </a:t>
            </a:r>
            <a:r>
              <a:rPr lang="uk-UA" dirty="0" err="1" smtClean="0"/>
              <a:t>міста”</a:t>
            </a:r>
            <a:r>
              <a:rPr lang="uk-UA" dirty="0" smtClean="0"/>
              <a:t>, використовуючи слова з ненаголошеними голосними в </a:t>
            </a:r>
            <a:r>
              <a:rPr lang="uk-UA" smtClean="0"/>
              <a:t>корені слів.</a:t>
            </a:r>
            <a:endParaRPr lang="ru-RU" dirty="0"/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gray">
          <a:xfrm>
            <a:off x="7062652" y="6222765"/>
            <a:ext cx="1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uk-UA" b="1" dirty="0" err="1" smtClean="0">
                <a:solidFill>
                  <a:srgbClr val="000000"/>
                </a:solidFill>
              </a:rPr>
              <a:t>Гончаренко</a:t>
            </a:r>
            <a:r>
              <a:rPr lang="uk-UA" b="1" dirty="0" smtClean="0">
                <a:solidFill>
                  <a:srgbClr val="000000"/>
                </a:solidFill>
              </a:rPr>
              <a:t> С.О.</a:t>
            </a:r>
            <a:endParaRPr lang="en-US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</TotalTime>
  <Words>349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Орфографічний словник. Орфограма (практично).</vt:lpstr>
      <vt:lpstr>Мета:</vt:lpstr>
      <vt:lpstr>Слайд 3</vt:lpstr>
      <vt:lpstr>Орфографія - система правил про способи передачі на письмі звукового складу слів.</vt:lpstr>
      <vt:lpstr>Орфограми</vt:lpstr>
      <vt:lpstr>Лінгвістичний практикум</vt:lpstr>
      <vt:lpstr>Звукозапис</vt:lpstr>
      <vt:lpstr>Хвилинка творчості</vt:lpstr>
      <vt:lpstr>Рефлексія   </vt:lpstr>
      <vt:lpstr>Домашнє завдання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Любочка</cp:lastModifiedBy>
  <cp:revision>14</cp:revision>
  <dcterms:created xsi:type="dcterms:W3CDTF">2020-05-18T13:32:58Z</dcterms:created>
  <dcterms:modified xsi:type="dcterms:W3CDTF">2021-01-09T15:59:18Z</dcterms:modified>
</cp:coreProperties>
</file>