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56" r:id="rId2"/>
    <p:sldId id="258" r:id="rId3"/>
    <p:sldId id="257" r:id="rId4"/>
    <p:sldId id="259" r:id="rId5"/>
    <p:sldId id="260" r:id="rId6"/>
    <p:sldId id="261" r:id="rId7"/>
    <p:sldId id="262" r:id="rId8"/>
    <p:sldId id="263" r:id="rId9"/>
    <p:sldId id="268" r:id="rId10"/>
    <p:sldId id="264" r:id="rId11"/>
    <p:sldId id="266" r:id="rId12"/>
    <p:sldId id="265" r:id="rId13"/>
    <p:sldId id="269" r:id="rId14"/>
    <p:sldId id="270" r:id="rId15"/>
    <p:sldId id="267"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2" autoAdjust="0"/>
    <p:restoredTop sz="94660"/>
  </p:normalViewPr>
  <p:slideViewPr>
    <p:cSldViewPr snapToGrid="0">
      <p:cViewPr>
        <p:scale>
          <a:sx n="93" d="100"/>
          <a:sy n="93" d="100"/>
        </p:scale>
        <p:origin x="-91"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ий слайд">
    <p:bg>
      <p:bgPr>
        <a:gradFill flip="none" rotWithShape="1">
          <a:gsLst>
            <a:gs pos="0">
              <a:srgbClr val="B1DDFF"/>
            </a:gs>
            <a:gs pos="100000">
              <a:srgbClr val="B1DDFF">
                <a:lumMod val="64000"/>
                <a:lumOff val="36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3" name="Rectangle 22"/>
          <p:cNvSpPr/>
          <p:nvPr/>
        </p:nvSpPr>
        <p:spPr>
          <a:xfrm>
            <a:off x="0" y="0"/>
            <a:ext cx="12192000" cy="6858000"/>
          </a:xfrm>
          <a:prstGeom prst="rect">
            <a:avLst/>
          </a:prstGeom>
          <a:blipFill dpi="0" rotWithShape="1">
            <a:blip r:embed="rId2">
              <a:alphaModFix amt="12000"/>
              <a:duotone>
                <a:schemeClr val="accent1">
                  <a:shade val="45000"/>
                  <a:satMod val="135000"/>
                </a:schemeClr>
                <a:prstClr val="white"/>
              </a:duotone>
            </a:blip>
            <a:srcRect/>
            <a:tile tx="-368300" ty="203200" sx="64000" sy="64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C</a:t>
            </a:r>
          </a:p>
        </p:txBody>
      </p:sp>
      <p:sp>
        <p:nvSpPr>
          <p:cNvPr id="10" name="Rectangle 9"/>
          <p:cNvSpPr/>
          <p:nvPr/>
        </p:nvSpPr>
        <p:spPr>
          <a:xfrm>
            <a:off x="1307870" y="1267730"/>
            <a:ext cx="9576262" cy="4307950"/>
          </a:xfrm>
          <a:prstGeom prst="rect">
            <a:avLst/>
          </a:prstGeom>
          <a:solidFill>
            <a:schemeClr val="tx2"/>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bg2"/>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bg1"/>
                </a:solidFill>
                <a:effectLst/>
                <a:latin typeface="+mj-lt"/>
                <a:ea typeface="+mn-ea"/>
                <a:cs typeface="+mn-cs"/>
              </a:defRPr>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bg2"/>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2AED8E5B-0D98-4FE1-9B26-D1041E3A89F9}" type="datetimeFigureOut">
              <a:rPr lang="en-US" dirty="0"/>
              <a:t>2/13/2024</a:t>
            </a:fld>
            <a:endParaRPr lang="en-US" dirty="0"/>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bg2"/>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bg2"/>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073C2DCB-466C-4061-8D51-D3254DD77FA1}" type="datetimeFigureOut">
              <a:rPr lang="en-US" dirty="0"/>
              <a:t>2/13/2024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Назва розділу">
    <p:bg>
      <p:bgPr>
        <a:gradFill flip="none" rotWithShape="1">
          <a:gsLst>
            <a:gs pos="0">
              <a:schemeClr val="bg2">
                <a:tint val="80000"/>
                <a:shade val="100000"/>
                <a:satMod val="300000"/>
              </a:schemeClr>
            </a:gs>
            <a:gs pos="100000">
              <a:srgbClr val="B1DDFF">
                <a:lumMod val="64000"/>
                <a:lumOff val="36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5" name="Rectangle 14"/>
          <p:cNvSpPr/>
          <p:nvPr/>
        </p:nvSpPr>
        <p:spPr>
          <a:xfrm>
            <a:off x="0" y="0"/>
            <a:ext cx="12192000" cy="6858000"/>
          </a:xfrm>
          <a:prstGeom prst="rect">
            <a:avLst/>
          </a:prstGeom>
          <a:blipFill dpi="0" rotWithShape="1">
            <a:blip r:embed="rId2">
              <a:alphaModFix amt="12000"/>
              <a:duotone>
                <a:schemeClr val="accent2">
                  <a:shade val="45000"/>
                  <a:satMod val="135000"/>
                </a:schemeClr>
                <a:prstClr val="white"/>
              </a:duotone>
            </a:blip>
            <a:srcRect/>
            <a:tile tx="-368300" ty="203200" sx="64000" sy="64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C</a:t>
            </a:r>
          </a:p>
        </p:txBody>
      </p:sp>
      <p:sp>
        <p:nvSpPr>
          <p:cNvPr id="23" name="Rectangle 22"/>
          <p:cNvSpPr/>
          <p:nvPr/>
        </p:nvSpPr>
        <p:spPr>
          <a:xfrm>
            <a:off x="1307870" y="1267730"/>
            <a:ext cx="9576262" cy="4307950"/>
          </a:xfrm>
          <a:prstGeom prst="rect">
            <a:avLst/>
          </a:prstGeom>
          <a:solidFill>
            <a:schemeClr val="tx2"/>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bg2"/>
            </a:solidFill>
            <a:prstDash val="solid"/>
            <a:miter lim="800000"/>
          </a:ln>
          <a:effectLst/>
        </p:spPr>
      </p:sp>
      <p:sp>
        <p:nvSpPr>
          <p:cNvPr id="30" name="Rectangle 29"/>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bg1"/>
                </a:solidFill>
                <a:effectLst/>
                <a:latin typeface="+mj-lt"/>
                <a:ea typeface="+mn-ea"/>
                <a:cs typeface="+mn-cs"/>
              </a:defRPr>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bg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8642357F-39F6-401C-9FF8-3072724998F3}" type="datetimeFigureOut">
              <a:rPr lang="en-US" dirty="0"/>
              <a:t>2/13/2024</a:t>
            </a:fld>
            <a:endParaRPr lang="en-US" dirty="0"/>
          </a:p>
        </p:txBody>
      </p:sp>
      <p:sp>
        <p:nvSpPr>
          <p:cNvPr id="5" name="Footer Placeholder 4"/>
          <p:cNvSpPr>
            <a:spLocks noGrp="1"/>
          </p:cNvSpPr>
          <p:nvPr>
            <p:ph type="ftr" sz="quarter" idx="11"/>
          </p:nvPr>
        </p:nvSpPr>
        <p:spPr>
          <a:xfrm>
            <a:off x="1453896" y="5212080"/>
            <a:ext cx="5907024" cy="228600"/>
          </a:xfrm>
        </p:spPr>
        <p:txBody>
          <a:bodyPr/>
          <a:lstStyle>
            <a:lvl1pPr algn="l">
              <a:defRPr>
                <a:solidFill>
                  <a:schemeClr val="bg2"/>
                </a:solidFill>
              </a:defRPr>
            </a:lvl1pPr>
          </a:lstStyle>
          <a:p>
            <a:endParaRPr lang="en-US" dirty="0"/>
          </a:p>
        </p:txBody>
      </p:sp>
      <p:sp>
        <p:nvSpPr>
          <p:cNvPr id="6" name="Slide Number Placeholder 5"/>
          <p:cNvSpPr>
            <a:spLocks noGrp="1"/>
          </p:cNvSpPr>
          <p:nvPr>
            <p:ph type="sldNum" sz="quarter" idx="12"/>
          </p:nvPr>
        </p:nvSpPr>
        <p:spPr>
          <a:xfrm>
            <a:off x="8604504" y="5212080"/>
            <a:ext cx="2112264" cy="228600"/>
          </a:xfrm>
        </p:spPr>
        <p:txBody>
          <a:bodyPr/>
          <a:lstStyle>
            <a:lvl1pPr>
              <a:defRPr>
                <a:solidFill>
                  <a:schemeClr val="bg2"/>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4D5DB09B-D413-414E-B13F-B1984CD8FF65}" type="datetimeFigureOut">
              <a:rPr lang="en-US" dirty="0"/>
              <a:t>2/13/2024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6238F992-55E7-4B2D-A6F1-8C9243CBFE1B}" type="datetimeFigureOut">
              <a:rPr lang="en-US" dirty="0"/>
              <a:t>2/13/2024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F0298110-BAA6-4256-A2E5-BB66A47D2616}" type="datetimeFigureOut">
              <a:rPr lang="en-US" dirty="0"/>
              <a:t>2/13/2024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903892-3343-4E4E-B81B-70A099359AD2}" type="datetimeFigureOut">
              <a:rPr lang="en-US" dirty="0"/>
              <a:t>2/13/2024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Вміст і підпис">
    <p:spTree>
      <p:nvGrpSpPr>
        <p:cNvPr id="1" name=""/>
        <p:cNvGrpSpPr/>
        <p:nvPr/>
      </p:nvGrpSpPr>
      <p:grpSpPr>
        <a:xfrm>
          <a:off x="0" y="0"/>
          <a:ext cx="0" cy="0"/>
          <a:chOff x="0" y="0"/>
          <a:chExt cx="0" cy="0"/>
        </a:xfrm>
      </p:grpSpPr>
      <p:sp>
        <p:nvSpPr>
          <p:cNvPr id="15" name="Rectangle 14"/>
          <p:cNvSpPr/>
          <p:nvPr/>
        </p:nvSpPr>
        <p:spPr>
          <a:xfrm>
            <a:off x="9020386" y="237744"/>
            <a:ext cx="2926080" cy="6382512"/>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685800" y="609600"/>
            <a:ext cx="77724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5" name="Date Placeholder 4"/>
          <p:cNvSpPr>
            <a:spLocks noGrp="1"/>
          </p:cNvSpPr>
          <p:nvPr>
            <p:ph type="dt" sz="half" idx="10"/>
          </p:nvPr>
        </p:nvSpPr>
        <p:spPr/>
        <p:txBody>
          <a:bodyPr/>
          <a:lstStyle/>
          <a:p>
            <a:fld id="{00232F85-D33A-46AF-9088-5A7400C1018E}" type="datetimeFigureOut">
              <a:rPr lang="en-US" dirty="0"/>
              <a:t>2/13/2024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і підпис">
    <p:spTree>
      <p:nvGrpSpPr>
        <p:cNvPr id="1" name=""/>
        <p:cNvGrpSpPr/>
        <p:nvPr/>
      </p:nvGrpSpPr>
      <p:grpSpPr>
        <a:xfrm>
          <a:off x="0" y="0"/>
          <a:ext cx="0" cy="0"/>
          <a:chOff x="0" y="0"/>
          <a:chExt cx="0" cy="0"/>
        </a:xfrm>
      </p:grpSpPr>
      <p:sp>
        <p:nvSpPr>
          <p:cNvPr id="10" name="Rectangle 9"/>
          <p:cNvSpPr/>
          <p:nvPr/>
        </p:nvSpPr>
        <p:spPr>
          <a:xfrm>
            <a:off x="9020386" y="237744"/>
            <a:ext cx="2926080" cy="6382512"/>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228599" y="237744"/>
            <a:ext cx="8531352" cy="6382512"/>
          </a:xfrm>
          <a:solidFill>
            <a:srgbClr val="969696"/>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8" name="Date Placeholder 7"/>
          <p:cNvSpPr>
            <a:spLocks noGrp="1"/>
          </p:cNvSpPr>
          <p:nvPr>
            <p:ph type="dt" sz="half" idx="10"/>
          </p:nvPr>
        </p:nvSpPr>
        <p:spPr/>
        <p:txBody>
          <a:bodyPr/>
          <a:lstStyle>
            <a:lvl1pPr>
              <a:defRPr>
                <a:effectLst>
                  <a:outerShdw blurRad="12700" dist="3810" dir="2700000" algn="tl" rotWithShape="0">
                    <a:prstClr val="black">
                      <a:alpha val="40000"/>
                    </a:prstClr>
                  </a:outerShdw>
                </a:effectLst>
              </a:defRPr>
            </a:lvl1pPr>
          </a:lstStyle>
          <a:p>
            <a:fld id="{3EB3A624-F501-46A9-B8CA-4949E24E27C8}" type="datetimeFigureOut">
              <a:rPr lang="en-US" dirty="0"/>
              <a:t>2/13/2024</a:t>
            </a:fld>
            <a:endParaRPr lang="en-US" dirty="0"/>
          </a:p>
        </p:txBody>
      </p:sp>
      <p:sp>
        <p:nvSpPr>
          <p:cNvPr id="12" name="Footer Placeholder 11"/>
          <p:cNvSpPr>
            <a:spLocks noGrp="1"/>
          </p:cNvSpPr>
          <p:nvPr>
            <p:ph type="ftr" sz="quarter" idx="11"/>
          </p:nvPr>
        </p:nvSpPr>
        <p:spPr/>
        <p:txBody>
          <a:bodyPr/>
          <a:lstStyle>
            <a:lvl1pPr algn="r">
              <a:defRPr lang="en-US" sz="1000" kern="1200" dirty="0">
                <a:solidFill>
                  <a:schemeClr val="tx1">
                    <a:lumMod val="75000"/>
                    <a:lumOff val="25000"/>
                  </a:schemeClr>
                </a:solidFill>
                <a:effectLst>
                  <a:outerShdw blurRad="12700" dist="3810" dir="2700000" algn="tl" rotWithShape="0">
                    <a:prstClr val="black">
                      <a:alpha val="40000"/>
                    </a:prstClr>
                  </a:outerShdw>
                </a:effectLst>
                <a:latin typeface="+mn-lt"/>
                <a:ea typeface="+mn-ea"/>
                <a:cs typeface="+mn-cs"/>
              </a:defRPr>
            </a:lvl1pPr>
          </a:lstStyle>
          <a:p>
            <a:endParaRPr lang="en-US" dirty="0"/>
          </a:p>
        </p:txBody>
      </p:sp>
      <p:sp>
        <p:nvSpPr>
          <p:cNvPr id="13" name="Slide Number Placeholder 12"/>
          <p:cNvSpPr>
            <a:spLocks noGrp="1"/>
          </p:cNvSpPr>
          <p:nvPr>
            <p:ph type="sldNum" sz="quarter" idx="12"/>
          </p:nvPr>
        </p:nvSpPr>
        <p:spPr/>
        <p:txBody>
          <a:bodyPr/>
          <a:lstStyle>
            <a:lvl1pPr>
              <a:defRPr>
                <a:solidFill>
                  <a:srgbClr val="FFFFFF"/>
                </a:solidFill>
              </a:defRPr>
            </a:lvl1p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4B4159CD-DA3A-463F-AFEF-A68838A6859B}" type="datetimeFigureOut">
              <a:rPr lang="en-US" dirty="0"/>
              <a:t>2/13/2024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4312A925-E007-46C2-84AB-35EE10DCAD39}" type="datetimeFigureOut">
              <a:rPr lang="en-US" dirty="0"/>
              <a:t>2/13/2024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40C4D3C1-679D-44D8-8A9C-D402CE4EF569}" type="datetimeFigureOut">
              <a:rPr lang="en-US" dirty="0"/>
              <a:t>2/13/2024</a:t>
            </a:fld>
            <a:endParaRPr lang="en-US" dirty="0"/>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314667" y="6214535"/>
            <a:ext cx="1463040" cy="256032"/>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
        <p:nvSpPr>
          <p:cNvPr id="8" name="Rectangle 7"/>
          <p:cNvSpPr/>
          <p:nvPr/>
        </p:nvSpPr>
        <p:spPr>
          <a:xfrm>
            <a:off x="371856" y="374904"/>
            <a:ext cx="11448288" cy="6108192"/>
          </a:xfrm>
          <a:prstGeom prst="rect">
            <a:avLst/>
          </a:prstGeom>
          <a:noFill/>
          <a:ln w="6350" cap="sq" cmpd="sng" algn="ctr">
            <a:solidFill>
              <a:schemeClr val="tx1">
                <a:lumMod val="75000"/>
                <a:lumOff val="25000"/>
              </a:schemeClr>
            </a:solidFill>
            <a:prstDash val="solid"/>
            <a:miter lim="800000"/>
          </a:ln>
          <a:effectLst/>
        </p:spPr>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2"/>
        </a:buClr>
        <a:buFont typeface="Arial" pitchFamily="34"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2"/>
        </a:buClr>
        <a:buFont typeface="Arial" pitchFamily="34"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8FEB2F1-F14A-4B69-9776-F659A9129E15}"/>
              </a:ext>
            </a:extLst>
          </p:cNvPr>
          <p:cNvSpPr>
            <a:spLocks noGrp="1"/>
          </p:cNvSpPr>
          <p:nvPr>
            <p:ph type="ctrTitle"/>
          </p:nvPr>
        </p:nvSpPr>
        <p:spPr>
          <a:xfrm>
            <a:off x="1457324" y="2105550"/>
            <a:ext cx="9401177" cy="3752325"/>
          </a:xfrm>
        </p:spPr>
        <p:txBody>
          <a:bodyPr/>
          <a:lstStyle/>
          <a:p>
            <a:r>
              <a:rPr lang="uk-UA" sz="3600" b="1" i="0" dirty="0">
                <a:effectLst/>
                <a:latin typeface="Georgia" panose="02040502050405020303" pitchFamily="18" charset="0"/>
              </a:rPr>
              <a:t>У царстві флори: пасторальні настрої</a:t>
            </a:r>
            <a:br>
              <a:rPr lang="uk-UA" sz="3600" b="1" i="0" dirty="0">
                <a:effectLst/>
                <a:latin typeface="Georgia" panose="02040502050405020303" pitchFamily="18" charset="0"/>
              </a:rPr>
            </a:br>
            <a:r>
              <a:rPr lang="uk-UA" sz="3600" b="1" i="0" dirty="0">
                <a:effectLst/>
                <a:latin typeface="Georgia" panose="02040502050405020303" pitchFamily="18" charset="0"/>
              </a:rPr>
              <a:t>Інструментальні жанри в оркестрових барвах: ноктюрн</a:t>
            </a:r>
            <a:r>
              <a:rPr lang="ru-RU" sz="3600" b="1" i="0" dirty="0">
                <a:effectLst/>
                <a:latin typeface="Georgia" panose="02040502050405020303" pitchFamily="18" charset="0"/>
              </a:rPr>
              <a:t/>
            </a:r>
            <a:br>
              <a:rPr lang="ru-RU" sz="3600" b="1" i="0" dirty="0">
                <a:effectLst/>
                <a:latin typeface="Georgia" panose="02040502050405020303" pitchFamily="18" charset="0"/>
              </a:rPr>
            </a:br>
            <a:endParaRPr lang="uk-UA" sz="3600" dirty="0">
              <a:latin typeface="Georgia" panose="02040502050405020303" pitchFamily="18" charset="0"/>
            </a:endParaRPr>
          </a:p>
        </p:txBody>
      </p:sp>
      <p:sp>
        <p:nvSpPr>
          <p:cNvPr id="4" name="Подзаголовок 3"/>
          <p:cNvSpPr>
            <a:spLocks noGrp="1"/>
          </p:cNvSpPr>
          <p:nvPr>
            <p:ph type="subTitle" idx="1"/>
          </p:nvPr>
        </p:nvSpPr>
        <p:spPr/>
        <p:txBody>
          <a:bodyPr/>
          <a:lstStyle/>
          <a:p>
            <a:endParaRPr lang="uk-UA" dirty="0"/>
          </a:p>
        </p:txBody>
      </p:sp>
    </p:spTree>
    <p:extLst>
      <p:ext uri="{BB962C8B-B14F-4D97-AF65-F5344CB8AC3E}">
        <p14:creationId xmlns:p14="http://schemas.microsoft.com/office/powerpoint/2010/main" val="3886228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6BCCB32-CD91-4080-BC22-D724C716686C}"/>
              </a:ext>
            </a:extLst>
          </p:cNvPr>
          <p:cNvSpPr>
            <a:spLocks noGrp="1"/>
          </p:cNvSpPr>
          <p:nvPr>
            <p:ph type="title"/>
          </p:nvPr>
        </p:nvSpPr>
        <p:spPr>
          <a:xfrm>
            <a:off x="1743075" y="1257300"/>
            <a:ext cx="8734234" cy="4114799"/>
          </a:xfrm>
        </p:spPr>
        <p:txBody>
          <a:bodyPr/>
          <a:lstStyle/>
          <a:p>
            <a:pPr>
              <a:spcAft>
                <a:spcPts val="1000"/>
              </a:spcAft>
            </a:pPr>
            <a:r>
              <a:rPr lang="uk-UA" sz="2000" b="1" i="1" dirty="0">
                <a:solidFill>
                  <a:srgbClr val="FFFF00"/>
                </a:solidFill>
              </a:rPr>
              <a:t>Мета  уроку:</a:t>
            </a:r>
            <a:r>
              <a:rPr lang="uk-UA" sz="1600" dirty="0"/>
              <a:t/>
            </a:r>
            <a:br>
              <a:rPr lang="uk-UA" sz="1600" dirty="0"/>
            </a:br>
            <a:r>
              <a:rPr lang="uk-UA" sz="1600" dirty="0"/>
              <a:t/>
            </a:r>
            <a:br>
              <a:rPr lang="uk-UA" sz="1600" dirty="0"/>
            </a:br>
            <a:r>
              <a:rPr lang="uk-UA" sz="1600" dirty="0"/>
              <a:t/>
            </a:r>
            <a:br>
              <a:rPr lang="uk-UA" sz="1600" dirty="0"/>
            </a:br>
            <a:r>
              <a:rPr lang="uk-UA" sz="2000" dirty="0">
                <a:solidFill>
                  <a:srgbClr val="FFFF00"/>
                </a:solidFill>
                <a:latin typeface="Georgia" panose="02040502050405020303" pitchFamily="18" charset="0"/>
              </a:rPr>
              <a:t>Вчити </a:t>
            </a:r>
            <a:r>
              <a:rPr lang="uk-UA" sz="2000" dirty="0">
                <a:latin typeface="Georgia" panose="02040502050405020303" pitchFamily="18" charset="0"/>
              </a:rPr>
              <a:t/>
            </a:r>
            <a:br>
              <a:rPr lang="uk-UA" sz="2000" dirty="0">
                <a:latin typeface="Georgia" panose="02040502050405020303" pitchFamily="18" charset="0"/>
              </a:rPr>
            </a:br>
            <a:r>
              <a:rPr lang="uk-UA" sz="2000" dirty="0">
                <a:effectLst/>
                <a:latin typeface="Georgia" panose="02040502050405020303" pitchFamily="18" charset="0"/>
                <a:ea typeface="Calibri" panose="020F0502020204030204" pitchFamily="34" charset="0"/>
                <a:cs typeface="Arial" panose="020B0604020202020204" pitchFamily="34" charset="0"/>
              </a:rPr>
              <a:t> учнів глибоко  </a:t>
            </a:r>
            <a:r>
              <a:rPr lang="uk-UA" sz="2000" dirty="0" err="1">
                <a:effectLst/>
                <a:latin typeface="Georgia" panose="02040502050405020303" pitchFamily="18" charset="0"/>
                <a:ea typeface="Calibri" panose="020F0502020204030204" pitchFamily="34" charset="0"/>
                <a:cs typeface="Arial" panose="020B0604020202020204" pitchFamily="34" charset="0"/>
              </a:rPr>
              <a:t>емоційно</a:t>
            </a:r>
            <a:r>
              <a:rPr lang="uk-UA" sz="2000" dirty="0">
                <a:effectLst/>
                <a:latin typeface="Georgia" panose="02040502050405020303" pitchFamily="18" charset="0"/>
                <a:ea typeface="Calibri" panose="020F0502020204030204" pitchFamily="34" charset="0"/>
                <a:cs typeface="Arial" panose="020B0604020202020204" pitchFamily="34" charset="0"/>
              </a:rPr>
              <a:t>  сприй</a:t>
            </a:r>
            <a:r>
              <a:rPr lang="uk-UA" sz="2000" dirty="0">
                <a:effectLst/>
                <a:latin typeface="Georgia" panose="02040502050405020303" pitchFamily="18" charset="0"/>
                <a:ea typeface="Calibri" panose="020F0502020204030204" pitchFamily="34" charset="0"/>
              </a:rPr>
              <a:t>мати  інструментальну музику на  прикладі творів  Ф. Шопена та  Е. </a:t>
            </a:r>
            <a:r>
              <a:rPr lang="uk-UA" sz="2000" dirty="0" err="1">
                <a:effectLst/>
                <a:latin typeface="Georgia" panose="02040502050405020303" pitchFamily="18" charset="0"/>
                <a:ea typeface="Calibri" panose="020F0502020204030204" pitchFamily="34" charset="0"/>
              </a:rPr>
              <a:t>Гріга</a:t>
            </a:r>
            <a:r>
              <a:rPr lang="uk-UA" sz="2000" dirty="0">
                <a:effectLst/>
                <a:latin typeface="Georgia" panose="02040502050405020303" pitchFamily="18" charset="0"/>
                <a:ea typeface="Calibri" panose="020F0502020204030204" pitchFamily="34" charset="0"/>
              </a:rPr>
              <a:t> ;</a:t>
            </a:r>
            <a:r>
              <a:rPr lang="uk-UA" sz="2000" dirty="0">
                <a:latin typeface="Georgia" panose="02040502050405020303" pitchFamily="18" charset="0"/>
              </a:rPr>
              <a:t/>
            </a:r>
            <a:br>
              <a:rPr lang="uk-UA" sz="2000" dirty="0">
                <a:latin typeface="Georgia" panose="02040502050405020303" pitchFamily="18" charset="0"/>
              </a:rPr>
            </a:br>
            <a:r>
              <a:rPr lang="uk-UA" sz="2000" dirty="0">
                <a:latin typeface="Georgia" panose="02040502050405020303" pitchFamily="18" charset="0"/>
              </a:rPr>
              <a:t/>
            </a:r>
            <a:br>
              <a:rPr lang="uk-UA" sz="2000" dirty="0">
                <a:latin typeface="Georgia" panose="02040502050405020303" pitchFamily="18" charset="0"/>
              </a:rPr>
            </a:br>
            <a:r>
              <a:rPr lang="uk-UA" sz="2000" dirty="0">
                <a:solidFill>
                  <a:srgbClr val="FFFF00"/>
                </a:solidFill>
                <a:effectLst/>
                <a:latin typeface="Georgia" panose="02040502050405020303" pitchFamily="18" charset="0"/>
                <a:ea typeface="Calibri" panose="020F0502020204030204" pitchFamily="34" charset="0"/>
                <a:cs typeface="Arial" panose="020B0604020202020204" pitchFamily="34" charset="0"/>
              </a:rPr>
              <a:t>Розвивати </a:t>
            </a:r>
            <a:r>
              <a:rPr lang="uk-UA" sz="2000" dirty="0">
                <a:effectLst/>
                <a:latin typeface="Georgia" panose="02040502050405020303" pitchFamily="18" charset="0"/>
                <a:ea typeface="Calibri" panose="020F0502020204030204" pitchFamily="34" charset="0"/>
                <a:cs typeface="Arial" panose="020B0604020202020204" pitchFamily="34" charset="0"/>
              </a:rPr>
              <a:t/>
            </a:r>
            <a:br>
              <a:rPr lang="uk-UA" sz="2000" dirty="0">
                <a:effectLst/>
                <a:latin typeface="Georgia" panose="02040502050405020303" pitchFamily="18" charset="0"/>
                <a:ea typeface="Calibri" panose="020F0502020204030204" pitchFamily="34" charset="0"/>
                <a:cs typeface="Arial" panose="020B0604020202020204" pitchFamily="34" charset="0"/>
              </a:rPr>
            </a:br>
            <a:r>
              <a:rPr lang="uk-UA" sz="2000" dirty="0">
                <a:effectLst/>
                <a:latin typeface="Georgia" panose="02040502050405020303" pitchFamily="18" charset="0"/>
                <a:ea typeface="Calibri" panose="020F0502020204030204" pitchFamily="34" charset="0"/>
                <a:cs typeface="Arial" panose="020B0604020202020204" pitchFamily="34" charset="0"/>
              </a:rPr>
              <a:t> вміння відчувати ритм під час колективного виконання пісні, а також </a:t>
            </a:r>
            <a:r>
              <a:rPr lang="uk-UA" sz="2000" dirty="0" err="1">
                <a:effectLst/>
                <a:latin typeface="Georgia" panose="02040502050405020303" pitchFamily="18" charset="0"/>
                <a:ea typeface="Calibri" panose="020F0502020204030204" pitchFamily="34" charset="0"/>
                <a:cs typeface="Arial" panose="020B0604020202020204" pitchFamily="34" charset="0"/>
              </a:rPr>
              <a:t>емо</a:t>
            </a:r>
            <a:r>
              <a:rPr lang="uk-UA" sz="2000" dirty="0" err="1">
                <a:effectLst/>
                <a:latin typeface="Georgia" panose="02040502050405020303" pitchFamily="18" charset="0"/>
                <a:ea typeface="Calibri" panose="020F0502020204030204" pitchFamily="34" charset="0"/>
              </a:rPr>
              <a:t>ційно</a:t>
            </a:r>
            <a:r>
              <a:rPr lang="uk-UA" sz="2000" dirty="0">
                <a:effectLst/>
                <a:latin typeface="Georgia" panose="02040502050405020303" pitchFamily="18" charset="0"/>
                <a:ea typeface="Calibri" panose="020F0502020204030204" pitchFamily="34" charset="0"/>
              </a:rPr>
              <a:t> і виразно її виконувати;</a:t>
            </a:r>
            <a:r>
              <a:rPr lang="uk-UA" sz="2000" dirty="0">
                <a:latin typeface="Georgia" panose="02040502050405020303" pitchFamily="18" charset="0"/>
              </a:rPr>
              <a:t/>
            </a:r>
            <a:br>
              <a:rPr lang="uk-UA" sz="2000" dirty="0">
                <a:latin typeface="Georgia" panose="02040502050405020303" pitchFamily="18" charset="0"/>
              </a:rPr>
            </a:br>
            <a:r>
              <a:rPr lang="uk-UA" sz="2000" dirty="0">
                <a:latin typeface="Georgia" panose="02040502050405020303" pitchFamily="18" charset="0"/>
              </a:rPr>
              <a:t/>
            </a:r>
            <a:br>
              <a:rPr lang="uk-UA" sz="2000" dirty="0">
                <a:latin typeface="Georgia" panose="02040502050405020303" pitchFamily="18" charset="0"/>
              </a:rPr>
            </a:br>
            <a:r>
              <a:rPr lang="uk-UA" sz="2000" dirty="0">
                <a:solidFill>
                  <a:srgbClr val="FFFF00"/>
                </a:solidFill>
                <a:effectLst/>
                <a:latin typeface="Georgia" panose="02040502050405020303" pitchFamily="18" charset="0"/>
                <a:ea typeface="Calibri" panose="020F0502020204030204" pitchFamily="34" charset="0"/>
              </a:rPr>
              <a:t>виховувати </a:t>
            </a:r>
            <a:r>
              <a:rPr lang="uk-UA" sz="2000" dirty="0">
                <a:effectLst/>
                <a:latin typeface="Georgia" panose="02040502050405020303" pitchFamily="18" charset="0"/>
                <a:ea typeface="Calibri" panose="020F0502020204030204" pitchFamily="34" charset="0"/>
              </a:rPr>
              <a:t/>
            </a:r>
            <a:br>
              <a:rPr lang="uk-UA" sz="2000" dirty="0">
                <a:effectLst/>
                <a:latin typeface="Georgia" panose="02040502050405020303" pitchFamily="18" charset="0"/>
                <a:ea typeface="Calibri" panose="020F0502020204030204" pitchFamily="34" charset="0"/>
              </a:rPr>
            </a:br>
            <a:r>
              <a:rPr lang="uk-UA" sz="2000" dirty="0">
                <a:effectLst/>
                <a:latin typeface="Georgia" panose="02040502050405020303" pitchFamily="18" charset="0"/>
                <a:ea typeface="Calibri" panose="020F0502020204030204" pitchFamily="34" charset="0"/>
              </a:rPr>
              <a:t>естетичний смак та співочу культуру під час виконання творів.</a:t>
            </a:r>
            <a:endParaRPr lang="uk-UA" sz="2000" dirty="0">
              <a:latin typeface="Georgia" panose="02040502050405020303" pitchFamily="18" charset="0"/>
            </a:endParaRPr>
          </a:p>
        </p:txBody>
      </p:sp>
    </p:spTree>
    <p:extLst>
      <p:ext uri="{BB962C8B-B14F-4D97-AF65-F5344CB8AC3E}">
        <p14:creationId xmlns:p14="http://schemas.microsoft.com/office/powerpoint/2010/main" val="580207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xmlns="" id="{B2E05DC1-8E1B-46EE-B8FE-FB1317DB2067}"/>
              </a:ext>
            </a:extLst>
          </p:cNvPr>
          <p:cNvSpPr>
            <a:spLocks noGrp="1"/>
          </p:cNvSpPr>
          <p:nvPr>
            <p:ph idx="1"/>
          </p:nvPr>
        </p:nvSpPr>
        <p:spPr>
          <a:xfrm>
            <a:off x="500062" y="514349"/>
            <a:ext cx="11115675" cy="5520690"/>
          </a:xfrm>
        </p:spPr>
        <p:txBody>
          <a:bodyPr>
            <a:normAutofit/>
          </a:bodyPr>
          <a:lstStyle/>
          <a:p>
            <a:pPr marL="0" indent="0">
              <a:buNone/>
            </a:pPr>
            <a:r>
              <a:rPr lang="ru-RU" b="1" i="1" dirty="0" err="1">
                <a:solidFill>
                  <a:srgbClr val="92D050"/>
                </a:solidFill>
                <a:effectLst/>
                <a:latin typeface="Roboto"/>
              </a:rPr>
              <a:t>Пригадай</a:t>
            </a:r>
            <a:r>
              <a:rPr lang="ru-RU" b="1" i="1" dirty="0">
                <a:solidFill>
                  <a:srgbClr val="92D050"/>
                </a:solidFill>
                <a:effectLst/>
                <a:latin typeface="Roboto"/>
              </a:rPr>
              <a:t> </a:t>
            </a:r>
            <a:r>
              <a:rPr lang="ru-RU" b="1" i="1" dirty="0" err="1">
                <a:solidFill>
                  <a:srgbClr val="92D050"/>
                </a:solidFill>
                <a:effectLst/>
                <a:latin typeface="Roboto"/>
              </a:rPr>
              <a:t>музичні</a:t>
            </a:r>
            <a:r>
              <a:rPr lang="ru-RU" b="1" i="1" dirty="0">
                <a:solidFill>
                  <a:srgbClr val="92D050"/>
                </a:solidFill>
                <a:effectLst/>
                <a:latin typeface="Roboto"/>
              </a:rPr>
              <a:t> твори про природу, </a:t>
            </a:r>
            <a:r>
              <a:rPr lang="ru-RU" b="1" i="1" dirty="0" err="1">
                <a:solidFill>
                  <a:srgbClr val="92D050"/>
                </a:solidFill>
                <a:effectLst/>
                <a:latin typeface="Roboto"/>
              </a:rPr>
              <a:t>назви</a:t>
            </a:r>
            <a:r>
              <a:rPr lang="ru-RU" b="1" i="1" dirty="0">
                <a:solidFill>
                  <a:srgbClr val="92D050"/>
                </a:solidFill>
                <a:effectLst/>
                <a:latin typeface="Roboto"/>
              </a:rPr>
              <a:t> </a:t>
            </a:r>
            <a:r>
              <a:rPr lang="ru-RU" b="1" i="1" dirty="0" err="1">
                <a:solidFill>
                  <a:srgbClr val="92D050"/>
                </a:solidFill>
                <a:effectLst/>
                <a:latin typeface="Roboto"/>
              </a:rPr>
              <a:t>їх</a:t>
            </a:r>
            <a:r>
              <a:rPr lang="ru-RU" b="1" i="1" dirty="0">
                <a:solidFill>
                  <a:srgbClr val="92D050"/>
                </a:solidFill>
                <a:effectLst/>
                <a:latin typeface="Roboto"/>
              </a:rPr>
              <a:t> </a:t>
            </a:r>
            <a:r>
              <a:rPr lang="ru-RU" b="1" i="1" dirty="0" err="1">
                <a:solidFill>
                  <a:srgbClr val="92D050"/>
                </a:solidFill>
                <a:effectLst/>
                <a:latin typeface="Roboto"/>
              </a:rPr>
              <a:t>жанри</a:t>
            </a:r>
            <a:r>
              <a:rPr lang="ru-RU" b="1" i="1" dirty="0">
                <a:solidFill>
                  <a:srgbClr val="92D050"/>
                </a:solidFill>
                <a:effectLst/>
                <a:latin typeface="Roboto"/>
              </a:rPr>
              <a:t>.</a:t>
            </a:r>
          </a:p>
          <a:p>
            <a:pPr marL="0" indent="0">
              <a:buNone/>
            </a:pPr>
            <a:r>
              <a:rPr lang="uk-UA" b="0" i="0" dirty="0">
                <a:effectLst/>
                <a:latin typeface="Roboto"/>
              </a:rPr>
              <a:t>Для зображення царства Флори — давньоримської богині рослин і квітів — в образотворчому мистецтві існує жанр пейзажу. Краса природи в музиці передається мовою звуків, а не ліній і кольорів. Для цього композитори використовують тембри інструментів, акордові й ладові барви, прийоми звуконаслідування. В музиці ми можемо почути звуки, схожі на дзюрчання струмка і плескіт хвиль, дзвінке щебетання птахів і шелест листя, шум дощу, вітру і перекати грому.</a:t>
            </a:r>
          </a:p>
          <a:p>
            <a:pPr marL="0" indent="0">
              <a:buNone/>
            </a:pPr>
            <a:r>
              <a:rPr lang="uk-UA" b="0" i="0" dirty="0">
                <a:effectLst/>
                <a:latin typeface="Roboto"/>
              </a:rPr>
              <a:t>Нерідко для створення музичного пейзажу композитори використовують жанр ноктюрна. Це лірична композиція мрійливого характеру, в якій втілено споглядальні образи нічної природи. Форма ноктюрнів, як правило, </a:t>
            </a:r>
            <a:r>
              <a:rPr lang="uk-UA" b="0" i="0" dirty="0" err="1">
                <a:effectLst/>
                <a:latin typeface="Roboto"/>
              </a:rPr>
              <a:t>тричастинна</a:t>
            </a:r>
            <a:r>
              <a:rPr lang="uk-UA" b="0" i="0" dirty="0">
                <a:effectLst/>
                <a:latin typeface="Roboto"/>
              </a:rPr>
              <a:t>, побудована на темповому контрасті (повільно — швидко — повільно). Спокійним крайнім частинам протиставлена динамічна середня. Ноктюрнам притаманна своєрідна фактура, що ніби змальовує таємничий повітряний простір. Мелодії зазвичай співучі або декламаційні. Супровід — ніби музичне тло, що викликає пейзажні асоціації.</a:t>
            </a:r>
          </a:p>
          <a:p>
            <a:endParaRPr lang="uk-UA" dirty="0"/>
          </a:p>
        </p:txBody>
      </p:sp>
      <p:pic>
        <p:nvPicPr>
          <p:cNvPr id="1026" name="Picture 2">
            <a:extLst>
              <a:ext uri="{FF2B5EF4-FFF2-40B4-BE49-F238E27FC236}">
                <a16:creationId xmlns:a16="http://schemas.microsoft.com/office/drawing/2014/main" xmlns="" id="{FD3639AD-277B-46D6-91CB-CBA2F574AB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77300" y="4275531"/>
            <a:ext cx="2552701" cy="206812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xmlns="" id="{F6B79A64-A40E-4473-A8DE-492AD383EE60}"/>
              </a:ext>
            </a:extLst>
          </p:cNvPr>
          <p:cNvSpPr txBox="1"/>
          <p:nvPr/>
        </p:nvSpPr>
        <p:spPr>
          <a:xfrm>
            <a:off x="5522119" y="5309591"/>
            <a:ext cx="6093618" cy="369332"/>
          </a:xfrm>
          <a:prstGeom prst="rect">
            <a:avLst/>
          </a:prstGeom>
          <a:noFill/>
        </p:spPr>
        <p:txBody>
          <a:bodyPr wrap="square">
            <a:spAutoFit/>
          </a:bodyPr>
          <a:lstStyle/>
          <a:p>
            <a:r>
              <a:rPr lang="ru-RU" b="1" i="0" dirty="0" err="1">
                <a:effectLst/>
                <a:latin typeface="Roboto"/>
              </a:rPr>
              <a:t>Вінсент</a:t>
            </a:r>
            <a:r>
              <a:rPr lang="ru-RU" b="1" i="0" dirty="0">
                <a:effectLst/>
                <a:latin typeface="Roboto"/>
              </a:rPr>
              <a:t> </a:t>
            </a:r>
            <a:r>
              <a:rPr lang="ru-RU" b="1" i="0" dirty="0" err="1">
                <a:effectLst/>
                <a:latin typeface="Roboto"/>
              </a:rPr>
              <a:t>ван</a:t>
            </a:r>
            <a:r>
              <a:rPr lang="ru-RU" b="1" i="0" dirty="0">
                <a:effectLst/>
                <a:latin typeface="Roboto"/>
              </a:rPr>
              <a:t> Гог. </a:t>
            </a:r>
            <a:r>
              <a:rPr lang="ru-RU" b="1" i="0" dirty="0" err="1">
                <a:effectLst/>
                <a:latin typeface="Roboto"/>
              </a:rPr>
              <a:t>Зоряна</a:t>
            </a:r>
            <a:r>
              <a:rPr lang="ru-RU" b="1" i="0" dirty="0">
                <a:effectLst/>
                <a:latin typeface="Roboto"/>
              </a:rPr>
              <a:t> </a:t>
            </a:r>
            <a:r>
              <a:rPr lang="ru-RU" b="1" i="0" dirty="0" err="1">
                <a:effectLst/>
                <a:latin typeface="Roboto"/>
              </a:rPr>
              <a:t>ніч</a:t>
            </a:r>
            <a:endParaRPr lang="uk-UA" dirty="0"/>
          </a:p>
        </p:txBody>
      </p:sp>
    </p:spTree>
    <p:extLst>
      <p:ext uri="{BB962C8B-B14F-4D97-AF65-F5344CB8AC3E}">
        <p14:creationId xmlns:p14="http://schemas.microsoft.com/office/powerpoint/2010/main" val="1437123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xmlns="" id="{14EF4595-B346-4C5B-A8DD-F92BBA519004}"/>
              </a:ext>
            </a:extLst>
          </p:cNvPr>
          <p:cNvSpPr>
            <a:spLocks noGrp="1"/>
          </p:cNvSpPr>
          <p:nvPr>
            <p:ph idx="1"/>
          </p:nvPr>
        </p:nvSpPr>
        <p:spPr>
          <a:xfrm>
            <a:off x="614363" y="528638"/>
            <a:ext cx="11129962" cy="5506402"/>
          </a:xfrm>
        </p:spPr>
        <p:txBody>
          <a:bodyPr/>
          <a:lstStyle/>
          <a:p>
            <a:pPr marL="0" indent="0">
              <a:buNone/>
            </a:pPr>
            <a:r>
              <a:rPr lang="uk-UA" b="0" i="0" dirty="0">
                <a:effectLst/>
                <a:latin typeface="Roboto"/>
              </a:rPr>
              <a:t>Щоб підкреслити туманність, «музикальність» своїх нічних пейзажів у приглушених тонах, американський художник Джеймс </a:t>
            </a:r>
            <a:r>
              <a:rPr lang="uk-UA" b="0" i="0" dirty="0" err="1">
                <a:effectLst/>
                <a:latin typeface="Roboto"/>
              </a:rPr>
              <a:t>Вістлер</a:t>
            </a:r>
            <a:r>
              <a:rPr lang="uk-UA" b="0" i="0" dirty="0">
                <a:effectLst/>
                <a:latin typeface="Roboto"/>
              </a:rPr>
              <a:t> називав їх ноктюрнами й писав у різних кольорах і відтінках: синьо-золотому, блакитно-срібному тощо.</a:t>
            </a:r>
            <a:endParaRPr lang="uk-UA" dirty="0"/>
          </a:p>
        </p:txBody>
      </p:sp>
      <p:pic>
        <p:nvPicPr>
          <p:cNvPr id="2050" name="Picture 2">
            <a:extLst>
              <a:ext uri="{FF2B5EF4-FFF2-40B4-BE49-F238E27FC236}">
                <a16:creationId xmlns:a16="http://schemas.microsoft.com/office/drawing/2014/main" xmlns="" id="{E888A204-3490-494B-BB07-FFED863259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4812" y="1543049"/>
            <a:ext cx="4643438" cy="278606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xmlns="" id="{7DA96198-4308-4105-82E1-6AD0FF3587FE}"/>
              </a:ext>
            </a:extLst>
          </p:cNvPr>
          <p:cNvSpPr txBox="1"/>
          <p:nvPr/>
        </p:nvSpPr>
        <p:spPr>
          <a:xfrm>
            <a:off x="3571875" y="4668619"/>
            <a:ext cx="7686674" cy="369332"/>
          </a:xfrm>
          <a:prstGeom prst="rect">
            <a:avLst/>
          </a:prstGeom>
          <a:noFill/>
        </p:spPr>
        <p:txBody>
          <a:bodyPr wrap="square">
            <a:spAutoFit/>
          </a:bodyPr>
          <a:lstStyle/>
          <a:p>
            <a:r>
              <a:rPr lang="ru-RU" b="1" i="0" dirty="0">
                <a:effectLst/>
                <a:latin typeface="Roboto"/>
              </a:rPr>
              <a:t>Джеймс </a:t>
            </a:r>
            <a:r>
              <a:rPr lang="ru-RU" b="1" i="0" dirty="0" err="1">
                <a:effectLst/>
                <a:latin typeface="Roboto"/>
              </a:rPr>
              <a:t>Вістлер</a:t>
            </a:r>
            <a:r>
              <a:rPr lang="ru-RU" b="1" i="0" dirty="0">
                <a:effectLst/>
                <a:latin typeface="Roboto"/>
              </a:rPr>
              <a:t>. Ноктюрн у блакитному. </a:t>
            </a:r>
            <a:r>
              <a:rPr lang="ru-RU" b="1" i="0" dirty="0" err="1">
                <a:effectLst/>
                <a:latin typeface="Roboto"/>
              </a:rPr>
              <a:t>Міст</a:t>
            </a:r>
            <a:r>
              <a:rPr lang="ru-RU" b="1" i="0" dirty="0">
                <a:effectLst/>
                <a:latin typeface="Roboto"/>
              </a:rPr>
              <a:t> </a:t>
            </a:r>
            <a:r>
              <a:rPr lang="ru-RU" b="1" i="0" dirty="0" err="1">
                <a:effectLst/>
                <a:latin typeface="Roboto"/>
              </a:rPr>
              <a:t>Баттерсі</a:t>
            </a:r>
            <a:endParaRPr lang="uk-UA" dirty="0"/>
          </a:p>
        </p:txBody>
      </p:sp>
      <p:sp>
        <p:nvSpPr>
          <p:cNvPr id="8" name="TextBox 7">
            <a:extLst>
              <a:ext uri="{FF2B5EF4-FFF2-40B4-BE49-F238E27FC236}">
                <a16:creationId xmlns:a16="http://schemas.microsoft.com/office/drawing/2014/main" xmlns="" id="{9BE63BC4-8B69-439E-8BBB-EAC1B1ADEB07}"/>
              </a:ext>
            </a:extLst>
          </p:cNvPr>
          <p:cNvSpPr txBox="1"/>
          <p:nvPr/>
        </p:nvSpPr>
        <p:spPr>
          <a:xfrm>
            <a:off x="531019" y="5388709"/>
            <a:ext cx="11129962" cy="646331"/>
          </a:xfrm>
          <a:prstGeom prst="rect">
            <a:avLst/>
          </a:prstGeom>
          <a:noFill/>
        </p:spPr>
        <p:txBody>
          <a:bodyPr wrap="square">
            <a:spAutoFit/>
          </a:bodyPr>
          <a:lstStyle/>
          <a:p>
            <a:r>
              <a:rPr lang="uk-UA" b="0" i="0" dirty="0">
                <a:effectLst/>
                <a:latin typeface="Roboto"/>
              </a:rPr>
              <a:t>Композитори-романтики Е. </a:t>
            </a:r>
            <a:r>
              <a:rPr lang="uk-UA" b="0" i="0" dirty="0" err="1">
                <a:effectLst/>
                <a:latin typeface="Roboto"/>
              </a:rPr>
              <a:t>Гріг</a:t>
            </a:r>
            <a:r>
              <a:rPr lang="uk-UA" b="0" i="0" dirty="0">
                <a:effectLst/>
                <a:latin typeface="Roboto"/>
              </a:rPr>
              <a:t>, Ф. Шопен, Ф. Ліст, В. Косенко, В. Барвінський писали ноктюрни для фортепіано.</a:t>
            </a:r>
            <a:endParaRPr lang="uk-UA" dirty="0"/>
          </a:p>
        </p:txBody>
      </p:sp>
    </p:spTree>
    <p:extLst>
      <p:ext uri="{BB962C8B-B14F-4D97-AF65-F5344CB8AC3E}">
        <p14:creationId xmlns:p14="http://schemas.microsoft.com/office/powerpoint/2010/main" val="3651181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9EE2633-5343-46C2-99AF-2A3777D8520C}"/>
              </a:ext>
            </a:extLst>
          </p:cNvPr>
          <p:cNvSpPr>
            <a:spLocks noGrp="1"/>
          </p:cNvSpPr>
          <p:nvPr>
            <p:ph type="title"/>
          </p:nvPr>
        </p:nvSpPr>
        <p:spPr/>
        <p:txBody>
          <a:bodyPr>
            <a:normAutofit fontScale="90000"/>
          </a:bodyPr>
          <a:lstStyle/>
          <a:p>
            <a:r>
              <a:rPr lang="ru-RU" b="1" i="1" dirty="0" err="1">
                <a:solidFill>
                  <a:schemeClr val="accent2"/>
                </a:solidFill>
                <a:effectLst/>
                <a:latin typeface="Roboto"/>
              </a:rPr>
              <a:t>Слухання</a:t>
            </a:r>
            <a:r>
              <a:rPr lang="ru-RU" b="1" i="1" dirty="0">
                <a:solidFill>
                  <a:schemeClr val="accent2"/>
                </a:solidFill>
                <a:effectLst/>
                <a:latin typeface="Roboto"/>
              </a:rPr>
              <a:t> </a:t>
            </a:r>
            <a:r>
              <a:rPr lang="ru-RU" b="1" i="1" dirty="0" err="1">
                <a:solidFill>
                  <a:schemeClr val="accent2"/>
                </a:solidFill>
                <a:effectLst/>
                <a:latin typeface="Roboto"/>
              </a:rPr>
              <a:t>музики</a:t>
            </a:r>
            <a:r>
              <a:rPr lang="ru-RU" b="1" i="1" dirty="0">
                <a:solidFill>
                  <a:schemeClr val="accent2"/>
                </a:solidFill>
                <a:effectLst/>
                <a:latin typeface="Roboto"/>
              </a:rPr>
              <a:t>:</a:t>
            </a:r>
            <a:br>
              <a:rPr lang="ru-RU" b="1" i="1" dirty="0">
                <a:solidFill>
                  <a:schemeClr val="accent2"/>
                </a:solidFill>
                <a:effectLst/>
                <a:latin typeface="Roboto"/>
              </a:rPr>
            </a:br>
            <a:r>
              <a:rPr lang="ru-RU" sz="3600" b="1" i="1" dirty="0" err="1">
                <a:solidFill>
                  <a:schemeClr val="accent2"/>
                </a:solidFill>
                <a:effectLst/>
                <a:latin typeface="Roboto"/>
              </a:rPr>
              <a:t>Едвард</a:t>
            </a:r>
            <a:r>
              <a:rPr lang="ru-RU" sz="3600" b="1" i="1" dirty="0">
                <a:solidFill>
                  <a:schemeClr val="accent2"/>
                </a:solidFill>
                <a:effectLst/>
                <a:latin typeface="Roboto"/>
              </a:rPr>
              <a:t> </a:t>
            </a:r>
            <a:r>
              <a:rPr lang="ru-RU" sz="3600" b="1" i="1" dirty="0" err="1">
                <a:solidFill>
                  <a:schemeClr val="accent2"/>
                </a:solidFill>
                <a:effectLst/>
                <a:latin typeface="Roboto"/>
              </a:rPr>
              <a:t>Гріг</a:t>
            </a:r>
            <a:r>
              <a:rPr lang="ru-RU" sz="3600" b="1" i="1" dirty="0">
                <a:solidFill>
                  <a:schemeClr val="accent2"/>
                </a:solidFill>
                <a:effectLst/>
                <a:latin typeface="Roboto"/>
              </a:rPr>
              <a:t>. Ноктюрн (</a:t>
            </a:r>
            <a:r>
              <a:rPr lang="ru-RU" sz="3600" b="1" i="1" dirty="0" err="1">
                <a:solidFill>
                  <a:schemeClr val="accent2"/>
                </a:solidFill>
                <a:effectLst/>
                <a:latin typeface="Roboto"/>
              </a:rPr>
              <a:t>фортепіано</a:t>
            </a:r>
            <a:r>
              <a:rPr lang="ru-RU" sz="3600" b="1" i="1" dirty="0">
                <a:solidFill>
                  <a:schemeClr val="accent2"/>
                </a:solidFill>
                <a:effectLst/>
                <a:latin typeface="Roboto"/>
              </a:rPr>
              <a:t>, оркестр)</a:t>
            </a:r>
            <a:endParaRPr lang="uk-UA" sz="3600" b="1" dirty="0">
              <a:solidFill>
                <a:schemeClr val="accent2"/>
              </a:solidFill>
            </a:endParaRPr>
          </a:p>
        </p:txBody>
      </p:sp>
      <p:pic>
        <p:nvPicPr>
          <p:cNvPr id="3074" name="Picture 2" descr="Едвард Гріг. Ноктюрн (у перекладі для скрипки й ф-но)">
            <a:extLst>
              <a:ext uri="{FF2B5EF4-FFF2-40B4-BE49-F238E27FC236}">
                <a16:creationId xmlns:a16="http://schemas.microsoft.com/office/drawing/2014/main" xmlns="" id="{4AD01FA9-01CF-4C66-BCA0-2E5EA01A793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00840" y="2283169"/>
            <a:ext cx="6990643" cy="3932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1540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F754558-531E-4CD4-A6A6-8D9CE4AF8CF6}"/>
              </a:ext>
            </a:extLst>
          </p:cNvPr>
          <p:cNvSpPr>
            <a:spLocks noGrp="1"/>
          </p:cNvSpPr>
          <p:nvPr>
            <p:ph type="title"/>
          </p:nvPr>
        </p:nvSpPr>
        <p:spPr/>
        <p:txBody>
          <a:bodyPr/>
          <a:lstStyle/>
          <a:p>
            <a:r>
              <a:rPr lang="uk-UA" b="1" i="1" dirty="0" err="1">
                <a:solidFill>
                  <a:schemeClr val="accent2"/>
                </a:solidFill>
              </a:rPr>
              <a:t>Фридерік</a:t>
            </a:r>
            <a:r>
              <a:rPr lang="uk-UA" b="1" i="1" dirty="0">
                <a:solidFill>
                  <a:schemeClr val="accent2"/>
                </a:solidFill>
              </a:rPr>
              <a:t> Шопен. Ноктюрн.</a:t>
            </a:r>
          </a:p>
        </p:txBody>
      </p:sp>
      <p:pic>
        <p:nvPicPr>
          <p:cNvPr id="4098" name="Picture 2" descr="Фредерик Шопен. Ноктюрн до минор, соч. 48 № 1. Александр Лубянцев">
            <a:extLst>
              <a:ext uri="{FF2B5EF4-FFF2-40B4-BE49-F238E27FC236}">
                <a16:creationId xmlns:a16="http://schemas.microsoft.com/office/drawing/2014/main" xmlns="" id="{E738C7DC-E0E1-4BAD-AE97-B2A51452220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00678" y="1831975"/>
            <a:ext cx="6990643" cy="3932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8210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1CE8FB9-9D82-49E0-8230-7B972BE7A5B5}"/>
              </a:ext>
            </a:extLst>
          </p:cNvPr>
          <p:cNvSpPr>
            <a:spLocks noGrp="1"/>
          </p:cNvSpPr>
          <p:nvPr>
            <p:ph type="title"/>
          </p:nvPr>
        </p:nvSpPr>
        <p:spPr>
          <a:xfrm>
            <a:off x="1066800" y="422275"/>
            <a:ext cx="10058400" cy="2081213"/>
          </a:xfrm>
        </p:spPr>
        <p:txBody>
          <a:bodyPr>
            <a:normAutofit/>
          </a:bodyPr>
          <a:lstStyle/>
          <a:p>
            <a:r>
              <a:rPr lang="uk-UA" sz="2200" b="0" i="0" dirty="0">
                <a:solidFill>
                  <a:schemeClr val="tx1"/>
                </a:solidFill>
                <a:effectLst/>
                <a:latin typeface="Roboto"/>
              </a:rPr>
              <a:t>З-поміж усіх авторів найближче підійшов до трактування ноктюрну як музичного пейзажу Клод Дебюссі, риси творчості якого характеризують як імпресіонізм у музиці. </a:t>
            </a:r>
            <a:br>
              <a:rPr lang="uk-UA" sz="2200" b="0" i="0" dirty="0">
                <a:solidFill>
                  <a:schemeClr val="tx1"/>
                </a:solidFill>
                <a:effectLst/>
                <a:latin typeface="Roboto"/>
              </a:rPr>
            </a:br>
            <a:r>
              <a:rPr lang="uk-UA" sz="4900" b="1" i="1" dirty="0">
                <a:solidFill>
                  <a:schemeClr val="accent2"/>
                </a:solidFill>
              </a:rPr>
              <a:t>Клод</a:t>
            </a:r>
            <a:r>
              <a:rPr lang="uk-UA" sz="2200" b="1" i="1" dirty="0">
                <a:solidFill>
                  <a:schemeClr val="accent2"/>
                </a:solidFill>
              </a:rPr>
              <a:t>  </a:t>
            </a:r>
            <a:r>
              <a:rPr lang="uk-UA" b="1" i="1" dirty="0">
                <a:solidFill>
                  <a:schemeClr val="accent2"/>
                </a:solidFill>
              </a:rPr>
              <a:t>Дебюссі «Місячне сяйво»</a:t>
            </a:r>
          </a:p>
        </p:txBody>
      </p:sp>
      <p:pic>
        <p:nvPicPr>
          <p:cNvPr id="5122" name="Picture 2" descr="Клод Дебюссі &quot;Місячне сяйво&quot; Анімація">
            <a:extLst>
              <a:ext uri="{FF2B5EF4-FFF2-40B4-BE49-F238E27FC236}">
                <a16:creationId xmlns:a16="http://schemas.microsoft.com/office/drawing/2014/main" xmlns="" id="{E1755BE7-802E-4E29-ABCA-3863426CB8B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792332" y="3314700"/>
            <a:ext cx="3837693" cy="290595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xmlns="" id="{ED18442C-AA86-4E0F-B07B-270E8C61A40C}"/>
              </a:ext>
            </a:extLst>
          </p:cNvPr>
          <p:cNvSpPr txBox="1"/>
          <p:nvPr/>
        </p:nvSpPr>
        <p:spPr>
          <a:xfrm>
            <a:off x="552141" y="2250340"/>
            <a:ext cx="7240191" cy="4247317"/>
          </a:xfrm>
          <a:prstGeom prst="rect">
            <a:avLst/>
          </a:prstGeom>
          <a:noFill/>
        </p:spPr>
        <p:txBody>
          <a:bodyPr wrap="square">
            <a:spAutoFit/>
          </a:bodyPr>
          <a:lstStyle/>
          <a:p>
            <a:pPr algn="l"/>
            <a:r>
              <a:rPr lang="uk-UA" b="1" i="1" dirty="0">
                <a:effectLst/>
                <a:latin typeface="Roboto"/>
              </a:rPr>
              <a:t>Клод </a:t>
            </a:r>
            <a:r>
              <a:rPr lang="uk-UA" b="1" i="1" dirty="0" err="1">
                <a:effectLst/>
                <a:latin typeface="Roboto"/>
              </a:rPr>
              <a:t>Ашіль</a:t>
            </a:r>
            <a:r>
              <a:rPr lang="uk-UA" b="1" i="1" dirty="0">
                <a:effectLst/>
                <a:latin typeface="Roboto"/>
              </a:rPr>
              <a:t> Дебюссі (1862-1918) — французький композитор з оригінальним музичним мисленням, якому притаманні багатобарвний колорит звучання, звукозображальність.</a:t>
            </a:r>
          </a:p>
          <a:p>
            <a:pPr algn="l"/>
            <a:r>
              <a:rPr lang="uk-UA" b="1" i="1" dirty="0">
                <a:effectLst/>
                <a:latin typeface="Roboto"/>
              </a:rPr>
              <a:t>К. Дебюссі захоплювався творчістю символістів — поетів і художників. Стіни його кімнати прикрашали репродукції картин </a:t>
            </a:r>
            <a:r>
              <a:rPr lang="uk-UA" b="1" i="1" dirty="0" err="1">
                <a:effectLst/>
                <a:latin typeface="Roboto"/>
              </a:rPr>
              <a:t>Дж</a:t>
            </a:r>
            <a:r>
              <a:rPr lang="uk-UA" b="1" i="1" dirty="0">
                <a:effectLst/>
                <a:latin typeface="Roboto"/>
              </a:rPr>
              <a:t>. </a:t>
            </a:r>
            <a:r>
              <a:rPr lang="uk-UA" b="1" i="1" dirty="0" err="1">
                <a:effectLst/>
                <a:latin typeface="Roboto"/>
              </a:rPr>
              <a:t>Вістлера</a:t>
            </a:r>
            <a:r>
              <a:rPr lang="uk-UA" b="1" i="1" dirty="0">
                <a:effectLst/>
                <a:latin typeface="Roboto"/>
              </a:rPr>
              <a:t>, які надихали митця на музично-колористичні пошуки. У спадщині композитора чимало творів, які за образним змістом можна віднести до пейзажних. Символом творчості К. Дебюссі став ноктюрн «Місячне сяйво», який перекладений для різних інструментів, ансамблів, оркестрів, навіть хору. Магія колориту нічного неба приваблювала митця. «Ноктюрни» для симфонічного оркестру — програмний цикл з трьох частин. Щодо першої збереглися авторські пояснення: «це погляд з мосту на хмари, які гонить грозовий вітер...».</a:t>
            </a:r>
          </a:p>
        </p:txBody>
      </p:sp>
    </p:spTree>
    <p:extLst>
      <p:ext uri="{BB962C8B-B14F-4D97-AF65-F5344CB8AC3E}">
        <p14:creationId xmlns:p14="http://schemas.microsoft.com/office/powerpoint/2010/main" val="93463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8B71D32-A06B-4367-BA86-8A1173D46AF8}"/>
              </a:ext>
            </a:extLst>
          </p:cNvPr>
          <p:cNvSpPr>
            <a:spLocks noGrp="1"/>
          </p:cNvSpPr>
          <p:nvPr>
            <p:ph type="ctrTitle"/>
          </p:nvPr>
        </p:nvSpPr>
        <p:spPr/>
        <p:txBody>
          <a:bodyPr/>
          <a:lstStyle/>
          <a:p>
            <a:pPr algn="l"/>
            <a:r>
              <a:rPr lang="uk-UA" sz="2400" b="1" i="1" dirty="0">
                <a:solidFill>
                  <a:schemeClr val="accent2"/>
                </a:solidFill>
                <a:latin typeface="Georgia" panose="02040502050405020303" pitchFamily="18" charset="0"/>
              </a:rPr>
              <a:t>Проаналізуй ці твори </a:t>
            </a:r>
            <a:r>
              <a:rPr lang="uk-UA" sz="2400" b="1" i="1" dirty="0" err="1">
                <a:solidFill>
                  <a:schemeClr val="accent2"/>
                </a:solidFill>
                <a:latin typeface="Georgia" panose="02040502050405020303" pitchFamily="18" charset="0"/>
              </a:rPr>
              <a:t>Е.Гріга</a:t>
            </a:r>
            <a:r>
              <a:rPr lang="uk-UA" sz="2400" b="1" i="1" dirty="0">
                <a:solidFill>
                  <a:schemeClr val="accent2"/>
                </a:solidFill>
                <a:latin typeface="Georgia" panose="02040502050405020303" pitchFamily="18" charset="0"/>
              </a:rPr>
              <a:t> та Ф. Шопена за таким планом:</a:t>
            </a:r>
            <a:br>
              <a:rPr lang="uk-UA" sz="2400" b="1" i="1" dirty="0">
                <a:solidFill>
                  <a:schemeClr val="accent2"/>
                </a:solidFill>
                <a:latin typeface="Georgia" panose="02040502050405020303" pitchFamily="18" charset="0"/>
              </a:rPr>
            </a:br>
            <a:r>
              <a:rPr lang="uk-UA" sz="1800" dirty="0">
                <a:latin typeface="Georgia" panose="02040502050405020303" pitchFamily="18" charset="0"/>
              </a:rPr>
              <a:t/>
            </a:r>
            <a:br>
              <a:rPr lang="uk-UA" sz="1800" dirty="0">
                <a:latin typeface="Georgia" panose="02040502050405020303" pitchFamily="18" charset="0"/>
              </a:rPr>
            </a:br>
            <a:r>
              <a:rPr lang="uk-UA" sz="2000" dirty="0">
                <a:solidFill>
                  <a:srgbClr val="00B0F0"/>
                </a:solidFill>
                <a:latin typeface="Georgia" panose="02040502050405020303" pitchFamily="18" charset="0"/>
              </a:rPr>
              <a:t>1.  Розкажи про особливості звучання ноктюрнів.</a:t>
            </a:r>
            <a:br>
              <a:rPr lang="uk-UA" sz="2000" dirty="0">
                <a:solidFill>
                  <a:srgbClr val="00B0F0"/>
                </a:solidFill>
                <a:latin typeface="Georgia" panose="02040502050405020303" pitchFamily="18" charset="0"/>
              </a:rPr>
            </a:br>
            <a:r>
              <a:rPr lang="uk-UA" sz="2000" dirty="0">
                <a:solidFill>
                  <a:srgbClr val="00B0F0"/>
                </a:solidFill>
                <a:latin typeface="Georgia" panose="02040502050405020303" pitchFamily="18" charset="0"/>
              </a:rPr>
              <a:t>2. Назви  засоби виразності ноктюрна. Охарактеризуй їх.</a:t>
            </a:r>
            <a:br>
              <a:rPr lang="uk-UA" sz="2000" dirty="0">
                <a:solidFill>
                  <a:srgbClr val="00B0F0"/>
                </a:solidFill>
                <a:latin typeface="Georgia" panose="02040502050405020303" pitchFamily="18" charset="0"/>
              </a:rPr>
            </a:br>
            <a:r>
              <a:rPr lang="uk-UA" sz="2000" dirty="0">
                <a:solidFill>
                  <a:srgbClr val="00B0F0"/>
                </a:solidFill>
                <a:latin typeface="Georgia" panose="02040502050405020303" pitchFamily="18" charset="0"/>
              </a:rPr>
              <a:t>3. Про що розповіла тобі прослухана музика? Які картини ти уявляєш під звуки цих мелодій?</a:t>
            </a:r>
            <a:br>
              <a:rPr lang="uk-UA" sz="2000" dirty="0">
                <a:solidFill>
                  <a:srgbClr val="00B0F0"/>
                </a:solidFill>
                <a:latin typeface="Georgia" panose="02040502050405020303" pitchFamily="18" charset="0"/>
              </a:rPr>
            </a:br>
            <a:r>
              <a:rPr lang="uk-UA" sz="2000" dirty="0">
                <a:solidFill>
                  <a:srgbClr val="00B0F0"/>
                </a:solidFill>
                <a:latin typeface="Georgia" panose="02040502050405020303" pitchFamily="18" charset="0"/>
              </a:rPr>
              <a:t>4. Який твір тобі сподобався більше? Чим саме? </a:t>
            </a:r>
          </a:p>
        </p:txBody>
      </p:sp>
    </p:spTree>
    <p:extLst>
      <p:ext uri="{BB962C8B-B14F-4D97-AF65-F5344CB8AC3E}">
        <p14:creationId xmlns:p14="http://schemas.microsoft.com/office/powerpoint/2010/main" val="549298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xmlns="" id="{512CF187-1364-4DE8-B8E4-591C0A6AD33D}"/>
              </a:ext>
            </a:extLst>
          </p:cNvPr>
          <p:cNvSpPr>
            <a:spLocks noGrp="1"/>
          </p:cNvSpPr>
          <p:nvPr>
            <p:ph idx="1"/>
          </p:nvPr>
        </p:nvSpPr>
        <p:spPr>
          <a:xfrm>
            <a:off x="5100636" y="5405436"/>
            <a:ext cx="6672263" cy="738190"/>
          </a:xfrm>
        </p:spPr>
        <p:txBody>
          <a:bodyPr/>
          <a:lstStyle/>
          <a:p>
            <a:r>
              <a:rPr lang="ru-RU" b="1" i="1" dirty="0" err="1">
                <a:effectLst/>
                <a:latin typeface="Roboto"/>
              </a:rPr>
              <a:t>Поцікався</a:t>
            </a:r>
            <a:r>
              <a:rPr lang="ru-RU" b="1" i="1" dirty="0">
                <a:effectLst/>
                <a:latin typeface="Roboto"/>
              </a:rPr>
              <a:t>, </a:t>
            </a:r>
            <a:r>
              <a:rPr lang="ru-RU" b="1" i="1" dirty="0" err="1">
                <a:effectLst/>
                <a:latin typeface="Roboto"/>
              </a:rPr>
              <a:t>який</a:t>
            </a:r>
            <a:r>
              <a:rPr lang="ru-RU" b="1" i="1" dirty="0">
                <a:effectLst/>
                <a:latin typeface="Roboto"/>
              </a:rPr>
              <a:t> </a:t>
            </a:r>
            <a:r>
              <a:rPr lang="ru-RU" b="1" i="1" dirty="0" err="1">
                <a:effectLst/>
                <a:latin typeface="Roboto"/>
              </a:rPr>
              <a:t>із</a:t>
            </a:r>
            <a:r>
              <a:rPr lang="ru-RU" b="1" i="1" dirty="0">
                <a:effectLst/>
                <a:latin typeface="Roboto"/>
              </a:rPr>
              <a:t> </a:t>
            </a:r>
            <a:r>
              <a:rPr lang="ru-RU" b="1" i="1" dirty="0" err="1">
                <a:effectLst/>
                <a:latin typeface="Roboto"/>
              </a:rPr>
              <a:t>пам’ятників</a:t>
            </a:r>
            <a:r>
              <a:rPr lang="ru-RU" b="1" i="1" dirty="0">
                <a:effectLst/>
                <a:latin typeface="Roboto"/>
              </a:rPr>
              <a:t> Ф. Шопену «</a:t>
            </a:r>
            <a:r>
              <a:rPr lang="ru-RU" b="1" i="1" dirty="0" err="1">
                <a:effectLst/>
                <a:latin typeface="Roboto"/>
              </a:rPr>
              <a:t>звучить</a:t>
            </a:r>
            <a:r>
              <a:rPr lang="ru-RU" b="1" i="1" dirty="0">
                <a:effectLst/>
                <a:latin typeface="Roboto"/>
              </a:rPr>
              <a:t>»</a:t>
            </a:r>
            <a:endParaRPr lang="uk-UA" dirty="0"/>
          </a:p>
        </p:txBody>
      </p:sp>
      <p:pic>
        <p:nvPicPr>
          <p:cNvPr id="9218" name="Picture 2">
            <a:extLst>
              <a:ext uri="{FF2B5EF4-FFF2-40B4-BE49-F238E27FC236}">
                <a16:creationId xmlns:a16="http://schemas.microsoft.com/office/drawing/2014/main" xmlns="" id="{F968FF10-31AA-41C5-B0C6-CFC91BDD0D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063" y="542925"/>
            <a:ext cx="8796337" cy="368141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xmlns="" id="{CFBF7835-9D68-42A2-9BDF-CF8888D8901B}"/>
              </a:ext>
            </a:extLst>
          </p:cNvPr>
          <p:cNvSpPr txBox="1"/>
          <p:nvPr/>
        </p:nvSpPr>
        <p:spPr>
          <a:xfrm>
            <a:off x="2518173" y="4394477"/>
            <a:ext cx="6093618" cy="369332"/>
          </a:xfrm>
          <a:prstGeom prst="rect">
            <a:avLst/>
          </a:prstGeom>
          <a:noFill/>
        </p:spPr>
        <p:txBody>
          <a:bodyPr wrap="square">
            <a:spAutoFit/>
          </a:bodyPr>
          <a:lstStyle/>
          <a:p>
            <a:r>
              <a:rPr lang="ru-RU" b="1" i="0" dirty="0" err="1">
                <a:effectLst/>
                <a:latin typeface="Roboto"/>
              </a:rPr>
              <a:t>Пам’ятники</a:t>
            </a:r>
            <a:r>
              <a:rPr lang="ru-RU" b="1" i="0" dirty="0">
                <a:effectLst/>
                <a:latin typeface="Roboto"/>
              </a:rPr>
              <a:t> Ф. Шопену в </a:t>
            </a:r>
            <a:r>
              <a:rPr lang="ru-RU" b="1" i="0" dirty="0" err="1">
                <a:effectLst/>
                <a:latin typeface="Roboto"/>
              </a:rPr>
              <a:t>Києві</a:t>
            </a:r>
            <a:r>
              <a:rPr lang="ru-RU" b="1" i="0" dirty="0">
                <a:effectLst/>
                <a:latin typeface="Roboto"/>
              </a:rPr>
              <a:t> та </a:t>
            </a:r>
            <a:r>
              <a:rPr lang="ru-RU" b="1" i="0" dirty="0" err="1">
                <a:effectLst/>
                <a:latin typeface="Roboto"/>
              </a:rPr>
              <a:t>Варшаві</a:t>
            </a:r>
            <a:endParaRPr lang="uk-UA" dirty="0"/>
          </a:p>
        </p:txBody>
      </p:sp>
    </p:spTree>
    <p:extLst>
      <p:ext uri="{BB962C8B-B14F-4D97-AF65-F5344CB8AC3E}">
        <p14:creationId xmlns:p14="http://schemas.microsoft.com/office/powerpoint/2010/main" val="4203819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E438CAB-C6B9-4E60-9CFD-A2D7629F8DF7}"/>
              </a:ext>
            </a:extLst>
          </p:cNvPr>
          <p:cNvSpPr>
            <a:spLocks noGrp="1"/>
          </p:cNvSpPr>
          <p:nvPr>
            <p:ph type="title"/>
          </p:nvPr>
        </p:nvSpPr>
        <p:spPr/>
        <p:txBody>
          <a:bodyPr>
            <a:normAutofit/>
          </a:bodyPr>
          <a:lstStyle/>
          <a:p>
            <a:r>
              <a:rPr lang="uk-UA" sz="5400" b="1" i="1" dirty="0" err="1">
                <a:solidFill>
                  <a:schemeClr val="accent3"/>
                </a:solidFill>
              </a:rPr>
              <a:t>Розспівування</a:t>
            </a:r>
            <a:endParaRPr lang="uk-UA" sz="5400" b="1" i="1" dirty="0">
              <a:solidFill>
                <a:schemeClr val="accent3"/>
              </a:solidFill>
            </a:endParaRPr>
          </a:p>
        </p:txBody>
      </p:sp>
      <p:pic>
        <p:nvPicPr>
          <p:cNvPr id="6146" name="Picture 2" descr="Розспівування. До,до-ре-мі">
            <a:extLst>
              <a:ext uri="{FF2B5EF4-FFF2-40B4-BE49-F238E27FC236}">
                <a16:creationId xmlns:a16="http://schemas.microsoft.com/office/drawing/2014/main" xmlns="" id="{B644F806-2DF7-4AF3-83B4-B9701EE5711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17321" y="1746251"/>
            <a:ext cx="7298266" cy="4697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20893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5233DD8-3681-4C0B-9450-8CE1A99D6E0D}"/>
              </a:ext>
            </a:extLst>
          </p:cNvPr>
          <p:cNvSpPr>
            <a:spLocks noGrp="1"/>
          </p:cNvSpPr>
          <p:nvPr>
            <p:ph type="title"/>
          </p:nvPr>
        </p:nvSpPr>
        <p:spPr/>
        <p:txBody>
          <a:bodyPr>
            <a:normAutofit/>
          </a:bodyPr>
          <a:lstStyle/>
          <a:p>
            <a:r>
              <a:rPr lang="uk-UA" sz="4400" b="1" i="1" dirty="0">
                <a:solidFill>
                  <a:srgbClr val="00B050"/>
                </a:solidFill>
              </a:rPr>
              <a:t>Вокальний гурт «Струни серця» </a:t>
            </a:r>
            <a:r>
              <a:rPr lang="uk-UA" b="1" i="1" dirty="0">
                <a:solidFill>
                  <a:srgbClr val="92D050"/>
                </a:solidFill>
              </a:rPr>
              <a:t>пісня «Три поради»</a:t>
            </a:r>
          </a:p>
        </p:txBody>
      </p:sp>
      <p:pic>
        <p:nvPicPr>
          <p:cNvPr id="7170" name="Picture 2" descr="MUSIC - ГУРТ СТРУНИ СЕРЦЯ - ТРИ ПОРАДИ.">
            <a:extLst>
              <a:ext uri="{FF2B5EF4-FFF2-40B4-BE49-F238E27FC236}">
                <a16:creationId xmlns:a16="http://schemas.microsoft.com/office/drawing/2014/main" xmlns="" id="{C2A90A0D-DBD7-4E28-84E5-CD72A45F112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23645" y="2014194"/>
            <a:ext cx="7820479" cy="4394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58704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13D0860-3F7D-4B70-85E0-28793C5FC383}"/>
              </a:ext>
            </a:extLst>
          </p:cNvPr>
          <p:cNvSpPr>
            <a:spLocks noGrp="1"/>
          </p:cNvSpPr>
          <p:nvPr>
            <p:ph type="title"/>
          </p:nvPr>
        </p:nvSpPr>
        <p:spPr/>
        <p:txBody>
          <a:bodyPr>
            <a:normAutofit/>
          </a:bodyPr>
          <a:lstStyle/>
          <a:p>
            <a:r>
              <a:rPr lang="uk-UA" b="1" i="1" dirty="0">
                <a:solidFill>
                  <a:srgbClr val="00B050"/>
                </a:solidFill>
              </a:rPr>
              <a:t>Розучування пісні «Три поради»</a:t>
            </a:r>
          </a:p>
        </p:txBody>
      </p:sp>
      <p:pic>
        <p:nvPicPr>
          <p:cNvPr id="8194" name="Picture 2" descr="три поради караоке - YouTube">
            <a:extLst>
              <a:ext uri="{FF2B5EF4-FFF2-40B4-BE49-F238E27FC236}">
                <a16:creationId xmlns:a16="http://schemas.microsoft.com/office/drawing/2014/main" xmlns="" id="{43F7774C-6E41-4381-9781-A123A2CD405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28925" y="1771306"/>
            <a:ext cx="6534150" cy="4444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4589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xmlns="" id="{17B8101D-DE93-4DFB-8D99-618C630A067D}"/>
              </a:ext>
            </a:extLst>
          </p:cNvPr>
          <p:cNvSpPr>
            <a:spLocks noGrp="1"/>
          </p:cNvSpPr>
          <p:nvPr>
            <p:ph idx="1"/>
          </p:nvPr>
        </p:nvSpPr>
        <p:spPr>
          <a:xfrm>
            <a:off x="528638" y="557213"/>
            <a:ext cx="10596562" cy="5477827"/>
          </a:xfrm>
        </p:spPr>
        <p:txBody>
          <a:bodyPr>
            <a:normAutofit/>
          </a:bodyPr>
          <a:lstStyle/>
          <a:p>
            <a:pPr marL="0" indent="0" algn="l">
              <a:buNone/>
            </a:pPr>
            <a:r>
              <a:rPr lang="uk-UA" sz="2800" b="1" i="0" dirty="0">
                <a:solidFill>
                  <a:schemeClr val="accent3">
                    <a:lumMod val="75000"/>
                  </a:schemeClr>
                </a:solidFill>
                <a:effectLst/>
                <a:latin typeface="Roboto"/>
              </a:rPr>
              <a:t>Узагальнюю, аргументую, систематизую</a:t>
            </a:r>
            <a:endParaRPr lang="uk-UA" sz="2800" b="0" i="0" dirty="0">
              <a:solidFill>
                <a:schemeClr val="accent3">
                  <a:lumMod val="75000"/>
                </a:schemeClr>
              </a:solidFill>
              <a:effectLst/>
              <a:latin typeface="Roboto"/>
            </a:endParaRPr>
          </a:p>
          <a:p>
            <a:pPr marL="0" indent="0" algn="l">
              <a:buNone/>
            </a:pPr>
            <a:r>
              <a:rPr lang="uk-UA" sz="2000" b="0" i="0" dirty="0">
                <a:effectLst/>
                <a:latin typeface="Roboto"/>
              </a:rPr>
              <a:t>1. Які засоби й прийоми застосовують композитори для відтворення картин природи?</a:t>
            </a:r>
          </a:p>
          <a:p>
            <a:pPr marL="0" indent="0" algn="l">
              <a:buNone/>
            </a:pPr>
            <a:r>
              <a:rPr lang="uk-UA" sz="2000" b="0" i="0" dirty="0">
                <a:effectLst/>
                <a:latin typeface="Roboto"/>
              </a:rPr>
              <a:t>2. У чому полягають особливості жанру ноктюрна (образна сфера, музична форма, фактура).</a:t>
            </a:r>
          </a:p>
          <a:p>
            <a:pPr marL="0" indent="0" algn="l">
              <a:buNone/>
            </a:pPr>
            <a:r>
              <a:rPr lang="uk-UA" sz="2000" b="0" i="0" dirty="0">
                <a:effectLst/>
                <a:latin typeface="Roboto"/>
              </a:rPr>
              <a:t>3. Доведи/спростуй твердження, що запропонований поетичний образ із народної пісні можна назвати ноктюрном.</a:t>
            </a:r>
          </a:p>
          <a:p>
            <a:pPr marL="0" indent="0" algn="ctr">
              <a:buNone/>
            </a:pPr>
            <a:r>
              <a:rPr lang="uk-UA" sz="2000" b="0" i="0" dirty="0">
                <a:effectLst/>
                <a:latin typeface="Roboto"/>
              </a:rPr>
              <a:t>Небо незміряне</a:t>
            </a:r>
          </a:p>
          <a:p>
            <a:pPr marL="0" indent="0" algn="ctr">
              <a:buNone/>
            </a:pPr>
            <a:r>
              <a:rPr lang="uk-UA" sz="2000" b="0" i="0" dirty="0">
                <a:effectLst/>
                <a:latin typeface="Roboto"/>
              </a:rPr>
              <a:t>Всипане зорями,</a:t>
            </a:r>
          </a:p>
          <a:p>
            <a:pPr marL="0" indent="0" algn="ctr">
              <a:buNone/>
            </a:pPr>
            <a:r>
              <a:rPr lang="uk-UA" sz="2000" b="0" i="0" dirty="0">
                <a:effectLst/>
                <a:latin typeface="Roboto"/>
              </a:rPr>
              <a:t>Що то за Божа краса!</a:t>
            </a:r>
          </a:p>
          <a:p>
            <a:pPr marL="0" indent="0" algn="ctr">
              <a:buNone/>
            </a:pPr>
            <a:r>
              <a:rPr lang="uk-UA" sz="2000" b="0" i="0" dirty="0">
                <a:effectLst/>
                <a:latin typeface="Roboto"/>
              </a:rPr>
              <a:t>Перлами ясними</a:t>
            </a:r>
          </a:p>
          <a:p>
            <a:pPr marL="0" indent="0" algn="ctr">
              <a:buNone/>
            </a:pPr>
            <a:r>
              <a:rPr lang="uk-UA" sz="2000" b="0" i="0" dirty="0">
                <a:effectLst/>
                <a:latin typeface="Roboto"/>
              </a:rPr>
              <a:t>Попід тополями</a:t>
            </a:r>
          </a:p>
          <a:p>
            <a:pPr marL="0" indent="0" algn="ctr">
              <a:buNone/>
            </a:pPr>
            <a:r>
              <a:rPr lang="uk-UA" sz="2000" b="0" i="0" dirty="0">
                <a:effectLst/>
                <a:latin typeface="Roboto"/>
              </a:rPr>
              <a:t>Грає краплиста роса.</a:t>
            </a:r>
          </a:p>
          <a:p>
            <a:endParaRPr lang="uk-UA" dirty="0"/>
          </a:p>
        </p:txBody>
      </p:sp>
      <p:pic>
        <p:nvPicPr>
          <p:cNvPr id="4" name="Picture 4" descr="Идеи на тему «Настрій» (130) | смешные смайлики, смешные открытки, веселые  картинки">
            <a:extLst>
              <a:ext uri="{FF2B5EF4-FFF2-40B4-BE49-F238E27FC236}">
                <a16:creationId xmlns:a16="http://schemas.microsoft.com/office/drawing/2014/main" xmlns="" id="{EDA7D0CD-C433-4E1F-8FC5-35DA5A2B4C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41045" y="3084652"/>
            <a:ext cx="2968120" cy="2687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2598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xmlns="" id="{03B6AB4B-4DB4-4251-AEAC-C1D25A2E7F71}"/>
              </a:ext>
            </a:extLst>
          </p:cNvPr>
          <p:cNvSpPr>
            <a:spLocks noGrp="1"/>
          </p:cNvSpPr>
          <p:nvPr>
            <p:ph idx="1"/>
          </p:nvPr>
        </p:nvSpPr>
        <p:spPr>
          <a:xfrm>
            <a:off x="628650" y="585788"/>
            <a:ext cx="10872788" cy="5449252"/>
          </a:xfrm>
        </p:spPr>
        <p:txBody>
          <a:bodyPr/>
          <a:lstStyle/>
          <a:p>
            <a:pPr marL="0" indent="0" algn="l">
              <a:buNone/>
            </a:pPr>
            <a:r>
              <a:rPr lang="uk-UA" sz="2800" b="1" i="0" dirty="0">
                <a:solidFill>
                  <a:schemeClr val="accent3">
                    <a:lumMod val="75000"/>
                  </a:schemeClr>
                </a:solidFill>
                <a:effectLst/>
                <a:latin typeface="Georgia" panose="02040502050405020303" pitchFamily="18" charset="0"/>
              </a:rPr>
              <a:t>Самостійне дослідження, </a:t>
            </a:r>
            <a:r>
              <a:rPr lang="uk-UA" sz="2800" b="1" i="0" dirty="0" err="1">
                <a:solidFill>
                  <a:schemeClr val="accent3">
                    <a:lumMod val="75000"/>
                  </a:schemeClr>
                </a:solidFill>
                <a:effectLst/>
                <a:latin typeface="Georgia" panose="02040502050405020303" pitchFamily="18" charset="0"/>
              </a:rPr>
              <a:t>медіапошук</a:t>
            </a:r>
            <a:endParaRPr lang="uk-UA" sz="2800" b="0" i="0" dirty="0">
              <a:solidFill>
                <a:schemeClr val="accent3">
                  <a:lumMod val="75000"/>
                </a:schemeClr>
              </a:solidFill>
              <a:effectLst/>
              <a:latin typeface="Georgia" panose="02040502050405020303" pitchFamily="18" charset="0"/>
            </a:endParaRPr>
          </a:p>
          <a:p>
            <a:pPr marL="0" indent="0" algn="l">
              <a:buNone/>
            </a:pPr>
            <a:r>
              <a:rPr lang="uk-UA" sz="2800" b="0" i="0" dirty="0">
                <a:solidFill>
                  <a:srgbClr val="FFFF00"/>
                </a:solidFill>
                <a:effectLst/>
                <a:latin typeface="Georgia" panose="02040502050405020303" pitchFamily="18" charset="0"/>
              </a:rPr>
              <a:t>Вибери із прослуханих на </a:t>
            </a:r>
            <a:r>
              <a:rPr lang="uk-UA" sz="2800" b="0" i="0" dirty="0" err="1">
                <a:solidFill>
                  <a:srgbClr val="FFFF00"/>
                </a:solidFill>
                <a:effectLst/>
                <a:latin typeface="Georgia" panose="02040502050405020303" pitchFamily="18" charset="0"/>
              </a:rPr>
              <a:t>уроці</a:t>
            </a:r>
            <a:r>
              <a:rPr lang="uk-UA" sz="2800" b="0" i="0" dirty="0">
                <a:solidFill>
                  <a:srgbClr val="FFFF00"/>
                </a:solidFill>
                <a:effectLst/>
                <a:latin typeface="Georgia" panose="02040502050405020303" pitchFamily="18" charset="0"/>
              </a:rPr>
              <a:t> або інших ноктюрнів ті, слухання яких допоможе відновити душевну рівновагу під час тривоги, хвилювання, депресії.</a:t>
            </a:r>
          </a:p>
          <a:p>
            <a:pPr marL="0" indent="0" algn="l">
              <a:buNone/>
            </a:pPr>
            <a:r>
              <a:rPr lang="uk-UA" sz="2800" b="1" i="0" dirty="0">
                <a:solidFill>
                  <a:schemeClr val="accent3">
                    <a:lumMod val="75000"/>
                  </a:schemeClr>
                </a:solidFill>
                <a:effectLst/>
                <a:latin typeface="Georgia" panose="02040502050405020303" pitchFamily="18" charset="0"/>
              </a:rPr>
              <a:t>Фантазую, експериментую, дію</a:t>
            </a:r>
            <a:endParaRPr lang="uk-UA" sz="2800" b="0" i="0" dirty="0">
              <a:solidFill>
                <a:schemeClr val="accent3">
                  <a:lumMod val="75000"/>
                </a:schemeClr>
              </a:solidFill>
              <a:effectLst/>
              <a:latin typeface="Georgia" panose="02040502050405020303" pitchFamily="18" charset="0"/>
            </a:endParaRPr>
          </a:p>
          <a:p>
            <a:pPr marL="0" indent="0" algn="l">
              <a:buNone/>
            </a:pPr>
            <a:r>
              <a:rPr lang="uk-UA" sz="2800" b="0" i="0" dirty="0">
                <a:solidFill>
                  <a:srgbClr val="FFFF00"/>
                </a:solidFill>
                <a:effectLst/>
                <a:latin typeface="Georgia" panose="02040502050405020303" pitchFamily="18" charset="0"/>
              </a:rPr>
              <a:t>Проаналізуй різні інтерпретації пісні «Три поради» (гурт «Струни серця», Олександр Пономарьов, Анастасія </a:t>
            </a:r>
            <a:r>
              <a:rPr lang="uk-UA" sz="2800" b="0" i="0" dirty="0" err="1">
                <a:solidFill>
                  <a:srgbClr val="FFFF00"/>
                </a:solidFill>
                <a:effectLst/>
                <a:latin typeface="Georgia" panose="02040502050405020303" pitchFamily="18" charset="0"/>
              </a:rPr>
              <a:t>Багинська</a:t>
            </a:r>
            <a:r>
              <a:rPr lang="uk-UA" sz="2800" b="0" i="0" dirty="0">
                <a:solidFill>
                  <a:srgbClr val="FFFF00"/>
                </a:solidFill>
                <a:effectLst/>
                <a:latin typeface="Georgia" panose="02040502050405020303" pitchFamily="18" charset="0"/>
              </a:rPr>
              <a:t>). Яка з них суголосна з твоїм душевним станом? Добери картини до кожного куплету і створи слайд-шоу.</a:t>
            </a:r>
          </a:p>
          <a:p>
            <a:pPr marL="0" indent="0">
              <a:buNone/>
            </a:pPr>
            <a:endParaRPr lang="uk-UA" dirty="0"/>
          </a:p>
        </p:txBody>
      </p:sp>
      <p:pic>
        <p:nvPicPr>
          <p:cNvPr id="4" name="Picture 8" descr="Матеріали для Куточку настрою СМАЙЛИКИ">
            <a:extLst>
              <a:ext uri="{FF2B5EF4-FFF2-40B4-BE49-F238E27FC236}">
                <a16:creationId xmlns:a16="http://schemas.microsoft.com/office/drawing/2014/main" xmlns="" id="{E67E0A34-9C63-4EFC-AD67-CAE211D4D2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53088" y="4535470"/>
            <a:ext cx="1791433" cy="1499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3877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xmlns="" id="{176E9A59-65F5-4891-BD17-6633C3AD8907}"/>
              </a:ext>
            </a:extLst>
          </p:cNvPr>
          <p:cNvPicPr>
            <a:picLocks noChangeAspect="1"/>
          </p:cNvPicPr>
          <p:nvPr/>
        </p:nvPicPr>
        <p:blipFill>
          <a:blip r:embed="rId2"/>
          <a:stretch>
            <a:fillRect/>
          </a:stretch>
        </p:blipFill>
        <p:spPr>
          <a:xfrm>
            <a:off x="3343275" y="2118788"/>
            <a:ext cx="4929187" cy="3257550"/>
          </a:xfrm>
          <a:prstGeom prst="rect">
            <a:avLst/>
          </a:prstGeom>
        </p:spPr>
      </p:pic>
    </p:spTree>
    <p:extLst>
      <p:ext uri="{BB962C8B-B14F-4D97-AF65-F5344CB8AC3E}">
        <p14:creationId xmlns:p14="http://schemas.microsoft.com/office/powerpoint/2010/main" val="27099695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Мило">
  <a:themeElements>
    <a:clrScheme name="Savon">
      <a:dk1>
        <a:sysClr val="windowText" lastClr="000000"/>
      </a:dk1>
      <a:lt1>
        <a:sysClr val="window" lastClr="FFFFFF"/>
      </a:lt1>
      <a:dk2>
        <a:srgbClr val="373545"/>
      </a:dk2>
      <a:lt2>
        <a:srgbClr val="BCD0E0"/>
      </a:lt2>
      <a:accent1>
        <a:srgbClr val="3494BA"/>
      </a:accent1>
      <a:accent2>
        <a:srgbClr val="58B6C0"/>
      </a:accent2>
      <a:accent3>
        <a:srgbClr val="75BDA7"/>
      </a:accent3>
      <a:accent4>
        <a:srgbClr val="7A8C8E"/>
      </a:accent4>
      <a:accent5>
        <a:srgbClr val="84ACB6"/>
      </a:accent5>
      <a:accent6>
        <a:srgbClr val="6793CD"/>
      </a:accent6>
      <a:hlink>
        <a:srgbClr val="6B9F25"/>
      </a:hlink>
      <a:folHlink>
        <a:srgbClr val="9F6715"/>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xmlns="" name="Savon" id="{1306E473-ED32-493B-A2D0-240A757EDD34}" vid="{913DB040-6816-4415-960D-8178C785755E}"/>
    </a:ext>
  </a:extLst>
</a:theme>
</file>

<file path=docProps/app.xml><?xml version="1.0" encoding="utf-8"?>
<Properties xmlns="http://schemas.openxmlformats.org/officeDocument/2006/extended-properties" xmlns:vt="http://schemas.openxmlformats.org/officeDocument/2006/docPropsVTypes">
  <Template>TM03457510[[fn=Мило]]</Template>
  <TotalTime>106</TotalTime>
  <Words>473</Words>
  <Application>Microsoft Office PowerPoint</Application>
  <PresentationFormat>Произвольный</PresentationFormat>
  <Paragraphs>34</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Мило</vt:lpstr>
      <vt:lpstr>У царстві флори: пасторальні настрої Інструментальні жанри в оркестрових барвах: ноктюрн </vt:lpstr>
      <vt:lpstr>Мета  уроку:   Вчити   учнів глибоко  емоційно  сприймати  інструментальну музику на  прикладі творів  Ф. Шопена та  Е. Гріга ;  Розвивати   вміння відчувати ритм під час колективного виконання пісні, а також емоційно і виразно її виконувати;  виховувати  естетичний смак та співочу культуру під час виконання творів.</vt:lpstr>
      <vt:lpstr>Презентация PowerPoint</vt:lpstr>
      <vt:lpstr>Презентация PowerPoint</vt:lpstr>
      <vt:lpstr>Слухання музики: Едвард Гріг. Ноктюрн (фортепіано, оркестр)</vt:lpstr>
      <vt:lpstr>Фридерік Шопен. Ноктюрн.</vt:lpstr>
      <vt:lpstr>З-поміж усіх авторів найближче підійшов до трактування ноктюрну як музичного пейзажу Клод Дебюссі, риси творчості якого характеризують як імпресіонізм у музиці.  Клод  Дебюссі «Місячне сяйво»</vt:lpstr>
      <vt:lpstr>Проаналізуй ці твори Е.Гріга та Ф. Шопена за таким планом:  1.  Розкажи про особливості звучання ноктюрнів. 2. Назви  засоби виразності ноктюрна. Охарактеризуй їх. 3. Про що розповіла тобі прослухана музика? Які картини ти уявляєш під звуки цих мелодій? 4. Який твір тобі сподобався більше? Чим саме? </vt:lpstr>
      <vt:lpstr>Презентация PowerPoint</vt:lpstr>
      <vt:lpstr>Розспівування</vt:lpstr>
      <vt:lpstr>Вокальний гурт «Струни серця» пісня «Три поради»</vt:lpstr>
      <vt:lpstr>Розучування пісні «Три поради»</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 царстві флори: пасторальні настрої Інструментальні жанри в оркестрових барвах: ноктюрн</dc:title>
  <dc:creator>Prizvishe Name</dc:creator>
  <cp:lastModifiedBy>TPCUSer</cp:lastModifiedBy>
  <cp:revision>2</cp:revision>
  <dcterms:created xsi:type="dcterms:W3CDTF">2024-02-06T12:59:46Z</dcterms:created>
  <dcterms:modified xsi:type="dcterms:W3CDTF">2024-02-13T12:15:06Z</dcterms:modified>
</cp:coreProperties>
</file>